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62"/>
  </p:notesMasterIdLst>
  <p:sldIdLst>
    <p:sldId id="393" r:id="rId2"/>
    <p:sldId id="428" r:id="rId3"/>
    <p:sldId id="425" r:id="rId4"/>
    <p:sldId id="429" r:id="rId5"/>
    <p:sldId id="471" r:id="rId6"/>
    <p:sldId id="432" r:id="rId7"/>
    <p:sldId id="427" r:id="rId8"/>
    <p:sldId id="447" r:id="rId9"/>
    <p:sldId id="436" r:id="rId10"/>
    <p:sldId id="470" r:id="rId11"/>
    <p:sldId id="434" r:id="rId12"/>
    <p:sldId id="438" r:id="rId13"/>
    <p:sldId id="440" r:id="rId14"/>
    <p:sldId id="439" r:id="rId15"/>
    <p:sldId id="441" r:id="rId16"/>
    <p:sldId id="442" r:id="rId17"/>
    <p:sldId id="468" r:id="rId18"/>
    <p:sldId id="469" r:id="rId19"/>
    <p:sldId id="431" r:id="rId20"/>
    <p:sldId id="435" r:id="rId21"/>
    <p:sldId id="472" r:id="rId22"/>
    <p:sldId id="444" r:id="rId23"/>
    <p:sldId id="443" r:id="rId24"/>
    <p:sldId id="448" r:id="rId25"/>
    <p:sldId id="473" r:id="rId26"/>
    <p:sldId id="458" r:id="rId27"/>
    <p:sldId id="459" r:id="rId28"/>
    <p:sldId id="460" r:id="rId29"/>
    <p:sldId id="465" r:id="rId30"/>
    <p:sldId id="450" r:id="rId31"/>
    <p:sldId id="449" r:id="rId32"/>
    <p:sldId id="451" r:id="rId33"/>
    <p:sldId id="452" r:id="rId34"/>
    <p:sldId id="453" r:id="rId35"/>
    <p:sldId id="455" r:id="rId36"/>
    <p:sldId id="456" r:id="rId37"/>
    <p:sldId id="457" r:id="rId38"/>
    <p:sldId id="461" r:id="rId39"/>
    <p:sldId id="462" r:id="rId40"/>
    <p:sldId id="463" r:id="rId41"/>
    <p:sldId id="424" r:id="rId42"/>
    <p:sldId id="467" r:id="rId43"/>
    <p:sldId id="464" r:id="rId44"/>
    <p:sldId id="384" r:id="rId45"/>
    <p:sldId id="395" r:id="rId46"/>
    <p:sldId id="348" r:id="rId47"/>
    <p:sldId id="373" r:id="rId48"/>
    <p:sldId id="338" r:id="rId49"/>
    <p:sldId id="476" r:id="rId50"/>
    <p:sldId id="474" r:id="rId51"/>
    <p:sldId id="477" r:id="rId52"/>
    <p:sldId id="478" r:id="rId53"/>
    <p:sldId id="479" r:id="rId54"/>
    <p:sldId id="480" r:id="rId55"/>
    <p:sldId id="481" r:id="rId56"/>
    <p:sldId id="482" r:id="rId57"/>
    <p:sldId id="483" r:id="rId58"/>
    <p:sldId id="484" r:id="rId59"/>
    <p:sldId id="485" r:id="rId60"/>
    <p:sldId id="408" r:id="rId6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FCA2E9"/>
    <a:srgbClr val="96CAE2"/>
    <a:srgbClr val="2704BC"/>
    <a:srgbClr val="C8E0C6"/>
    <a:srgbClr val="CCDACF"/>
    <a:srgbClr val="A1BBA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8419" autoAdjust="0"/>
    <p:restoredTop sz="94671" autoAdjust="0"/>
  </p:normalViewPr>
  <p:slideViewPr>
    <p:cSldViewPr>
      <p:cViewPr>
        <p:scale>
          <a:sx n="100" d="100"/>
          <a:sy n="100" d="100"/>
        </p:scale>
        <p:origin x="-123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45BFD91-CAAF-4DE4-815E-DEDB660632D2}" type="datetimeFigureOut">
              <a:rPr lang="ru-RU"/>
              <a:pPr>
                <a:defRPr/>
              </a:pPr>
              <a:t>19.06.2019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FF36696-EEC6-4FE7-A8CE-9C882ED7F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5800"/>
            <a:ext cx="4568825" cy="34258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uk-UA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889C27-9F68-4407-82A3-93A07F183844}" type="slidenum">
              <a:rPr lang="uk-UA" altLang="uk-UA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pPr/>
              <a:t>29</a:t>
            </a:fld>
            <a:endParaRPr lang="uk-UA" altLang="uk-UA" smtClean="0">
              <a:solidFill>
                <a:srgbClr val="000000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5852D8-4B0B-4C38-90A4-6B36AC766442}" type="slidenum">
              <a:rPr lang="ru-RU" smtClean="0"/>
              <a:pPr/>
              <a:t>41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4588" y="685800"/>
            <a:ext cx="4568825" cy="34258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60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uk-UA" smtClean="0"/>
          </a:p>
        </p:txBody>
      </p:sp>
      <p:sp>
        <p:nvSpPr>
          <p:cNvPr id="2160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57892" indent="-291497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65989" indent="-233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32385" indent="-233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98781" indent="-233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65177" indent="-23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3031571" indent="-23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97970" indent="-23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964367" indent="-23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AF9B8B83-2FD5-4269-8279-760A95917667}" type="slidenum">
              <a:rPr lang="uk-UA" altLang="uk-UA">
                <a:solidFill>
                  <a:srgbClr val="000000"/>
                </a:solidFill>
              </a:rPr>
              <a:pPr/>
              <a:t>42</a:t>
            </a:fld>
            <a:endParaRPr lang="uk-UA" altLang="uk-U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9514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23441-4ED5-4052-B9DF-9B977CE8086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4CC1C-8012-4D5C-A396-3E11795C98C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934FD-45D8-4ECB-867F-32C8F1391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26387-E414-44CD-A3C3-7FA2DB6DBF2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30F67-8D31-49BA-8FB1-5D2105F46C5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7" y="-35356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9600" b="1" i="1" u="none" strike="noStrike" kern="1200" cap="none" spc="-300" normalizeH="0" baseline="0" noProof="0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alpha val="60000"/>
                      </a:schemeClr>
                    </a:gs>
                    <a:gs pos="100000">
                      <a:schemeClr val="accent2">
                        <a:lumMod val="50000"/>
                        <a:alpha val="56000"/>
                      </a:schemeClr>
                    </a:gs>
                  </a:gsLst>
                  <a:lin ang="16200000" scaled="1"/>
                </a:gradFill>
                <a:effectLst/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70014" y="847438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981450" y="5082162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65867A-D55D-4799-8DB6-92EAAC73DA8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77636-1C59-4040-8BAF-906E7DA02EF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DE946-DD26-4DE8-989E-4FAAB7C075D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7DDFE-C0C1-4206-A003-0EA731D9DB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FFDEB-BAE0-4DFC-BBE6-0E5320D04D1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BC426-F038-4487-B537-8DDDAEA13C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A3906-280E-4B2F-A330-47FD4F82A28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93A55-B090-4186-8F8D-938944CA41A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5000">
              <a:srgbClr val="FFC000"/>
            </a:gs>
            <a:gs pos="39999">
              <a:srgbClr val="FFFF00"/>
            </a:gs>
            <a:gs pos="70000">
              <a:srgbClr val="92D050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39087866-A0E9-4576-AF30-7E1753631BB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  <p:sldLayoutId id="2147484096" r:id="rId13"/>
    <p:sldLayoutId id="214748409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1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://w1.c1.rada.gov.ua/pls/zweb2/webproc4_1?pf3511=57141" TargetMode="Externa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venta.ua/ua/nashi-poslugi/reestratsiya-avtorskikh-prav-na-literaturnij-tvir" TargetMode="External"/><Relationship Id="rId7" Type="http://schemas.openxmlformats.org/officeDocument/2006/relationships/hyperlink" Target="http://www.inventa.ua/ua/nashi-poslugi/reiestratsiia-avtorskykh-prav-na-fotohrafiiu" TargetMode="External"/><Relationship Id="rId2" Type="http://schemas.openxmlformats.org/officeDocument/2006/relationships/hyperlink" Target="http://zakon.rada.gov.ua/cgi-bin/laws/main.cgi?nreg=3792-12&amp;passid=dCCMfOm7xBWMqjUEZiwqiQoEHI4YAs80msh8Ie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venta.ua/ua/nashi-poslugi/reestratsiya-avtorskikh-prav-na-muzichnij-tvir" TargetMode="External"/><Relationship Id="rId5" Type="http://schemas.openxmlformats.org/officeDocument/2006/relationships/hyperlink" Target="http://www.inventa.ua/ua/nashi-poslugi/reestratsiya-avtorskikh-prav-na-bazi-danikh" TargetMode="External"/><Relationship Id="rId4" Type="http://schemas.openxmlformats.org/officeDocument/2006/relationships/hyperlink" Target="http://www.inventa.ua/ua/nashi-poslugi/reestratsiya-avtorskikh-prav-na-komp-yuternu-programu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9.jpeg"/><Relationship Id="rId7" Type="http://schemas.openxmlformats.org/officeDocument/2006/relationships/image" Target="../media/image5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54.jpeg"/><Relationship Id="rId5" Type="http://schemas.openxmlformats.org/officeDocument/2006/relationships/hyperlink" Target="mailto:25.01@nusta.edu.ua" TargetMode="External"/><Relationship Id="rId10" Type="http://schemas.openxmlformats.org/officeDocument/2006/relationships/image" Target="../media/image53.png"/><Relationship Id="rId4" Type="http://schemas.openxmlformats.org/officeDocument/2006/relationships/image" Target="../media/image50.jpeg"/><Relationship Id="rId9" Type="http://schemas.openxmlformats.org/officeDocument/2006/relationships/image" Target="../media/image4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5.jpeg"/><Relationship Id="rId7" Type="http://schemas.openxmlformats.org/officeDocument/2006/relationships/image" Target="../media/image5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45.png"/><Relationship Id="rId4" Type="http://schemas.openxmlformats.org/officeDocument/2006/relationships/image" Target="../media/image56.png"/><Relationship Id="rId9" Type="http://schemas.openxmlformats.org/officeDocument/2006/relationships/image" Target="../media/image6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hyperlink" Target="http://www.nusta.edu.ua/" TargetMode="External"/><Relationship Id="rId4" Type="http://schemas.openxmlformats.org/officeDocument/2006/relationships/hyperlink" Target="http://library.nusta.edu.ua/" TargetMode="External"/><Relationship Id="rId9" Type="http://schemas.openxmlformats.org/officeDocument/2006/relationships/image" Target="../media/image6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9.jpeg"/><Relationship Id="rId5" Type="http://schemas.openxmlformats.org/officeDocument/2006/relationships/image" Target="../media/image45.png"/><Relationship Id="rId4" Type="http://schemas.openxmlformats.org/officeDocument/2006/relationships/image" Target="../media/image68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png"/><Relationship Id="rId7" Type="http://schemas.openxmlformats.org/officeDocument/2006/relationships/image" Target="../media/image7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jpeg"/><Relationship Id="rId4" Type="http://schemas.openxmlformats.org/officeDocument/2006/relationships/image" Target="../media/image72.jpeg"/><Relationship Id="rId9" Type="http://schemas.openxmlformats.org/officeDocument/2006/relationships/image" Target="../media/image7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45.png"/><Relationship Id="rId4" Type="http://schemas.openxmlformats.org/officeDocument/2006/relationships/image" Target="../media/image7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82.png"/><Relationship Id="rId4" Type="http://schemas.openxmlformats.org/officeDocument/2006/relationships/image" Target="../media/image4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45.png"/><Relationship Id="rId4" Type="http://schemas.openxmlformats.org/officeDocument/2006/relationships/image" Target="../media/image8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mailto:25.01@nusta.edu.u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ibrary.nusta.edu.ua/" TargetMode="External"/><Relationship Id="rId4" Type="http://schemas.openxmlformats.org/officeDocument/2006/relationships/image" Target="../media/image9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smtClean="0"/>
          </a:p>
        </p:txBody>
      </p:sp>
      <p:pic>
        <p:nvPicPr>
          <p:cNvPr id="68610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t="43768" r="58963"/>
          <a:stretch>
            <a:fillRect/>
          </a:stretch>
        </p:blipFill>
        <p:spPr bwMode="auto">
          <a:xfrm>
            <a:off x="-1" y="26614"/>
            <a:ext cx="9144001" cy="68313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785938" y="928688"/>
            <a:ext cx="65722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uk-UA" sz="3200" kern="0" dirty="0">
                <a:latin typeface="Times New Roman" pitchFamily="18" charset="0"/>
                <a:ea typeface="+mj-ea"/>
                <a:cs typeface="Times New Roman" pitchFamily="18" charset="0"/>
              </a:rPr>
              <a:t>КОНЦЕПЦІЯ РОЗВИТКУ</a:t>
            </a:r>
            <a:br>
              <a:rPr lang="uk-UA" sz="3200" kern="0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uk-UA" sz="3200" kern="0" dirty="0">
                <a:latin typeface="Times New Roman" pitchFamily="18" charset="0"/>
                <a:ea typeface="+mj-ea"/>
                <a:cs typeface="Times New Roman" pitchFamily="18" charset="0"/>
              </a:rPr>
              <a:t>на період 2015-2020 рр.</a:t>
            </a:r>
            <a:endParaRPr lang="ru-RU" sz="3200" kern="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214313" y="214313"/>
            <a:ext cx="8715375" cy="6357937"/>
          </a:xfrm>
          <a:prstGeom prst="roundRect">
            <a:avLst/>
          </a:prstGeom>
          <a:gradFill>
            <a:gsLst>
              <a:gs pos="0">
                <a:srgbClr val="FFC000"/>
              </a:gs>
              <a:gs pos="35000">
                <a:schemeClr val="bg1"/>
              </a:gs>
              <a:gs pos="100000">
                <a:schemeClr val="accent4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96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/>
          </a:extLst>
        </p:spPr>
        <p:txBody>
          <a:bodyPr/>
          <a:lstStyle/>
          <a:p>
            <a:pPr algn="ctr"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ДЕРЖАВНА ФІСКАЛЬНА СЛУЖБА УКРАЇНИ</a:t>
            </a:r>
          </a:p>
          <a:p>
            <a:pPr algn="ctr"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УНІВЕРСИТЕТ 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ДЕРЖАВНОЇ ФІСКАЛЬНОЇ СЛУЖБИ УКРАЇНИ</a:t>
            </a:r>
          </a:p>
          <a:p>
            <a:pPr algn="ctr">
              <a:defRPr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Курси підвищення кваліфікації науково-педагогічних працівників вищої школи з професійно-педагогічної діяльності</a:t>
            </a:r>
          </a:p>
          <a:p>
            <a:pPr algn="ctr">
              <a:defRPr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БІБЛІОГРАФІЯ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uk-UA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Лектори: Цимбалюк Світлана Ярославівна,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к.е.н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., доцент;</a:t>
            </a:r>
          </a:p>
          <a:p>
            <a:pPr algn="ctr">
              <a:defRPr/>
            </a:pP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Добрянська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Наталія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Борисівна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червня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2019</a:t>
            </a:r>
          </a:p>
          <a:p>
            <a:pPr algn="ctr">
              <a:defRPr/>
            </a:pPr>
            <a:endParaRPr lang="uk-UA" dirty="0"/>
          </a:p>
          <a:p>
            <a:pPr algn="ctr">
              <a:defRPr/>
            </a:pPr>
            <a:endParaRPr lang="uk-UA" dirty="0"/>
          </a:p>
          <a:p>
            <a:pPr algn="ctr">
              <a:defRPr/>
            </a:pPr>
            <a:endParaRPr lang="uk-UA" dirty="0"/>
          </a:p>
          <a:p>
            <a:pPr algn="ctr">
              <a:defRPr/>
            </a:pPr>
            <a:endParaRPr lang="uk-UA" dirty="0"/>
          </a:p>
          <a:p>
            <a:pPr algn="ctr">
              <a:defRPr/>
            </a:pPr>
            <a:endParaRPr lang="uk-UA" dirty="0"/>
          </a:p>
          <a:p>
            <a:pPr algn="ctr">
              <a:defRPr/>
            </a:pPr>
            <a:endParaRPr lang="uk-UA" dirty="0"/>
          </a:p>
          <a:p>
            <a:pPr algn="ctr">
              <a:defRPr/>
            </a:pPr>
            <a:endParaRPr lang="uk-UA" dirty="0"/>
          </a:p>
          <a:p>
            <a:pPr algn="ctr">
              <a:defRPr/>
            </a:pPr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18750" t="25000" r="49107" b="35714"/>
          <a:stretch>
            <a:fillRect/>
          </a:stretch>
        </p:blipFill>
        <p:spPr bwMode="auto">
          <a:xfrm>
            <a:off x="428596" y="357165"/>
            <a:ext cx="8286808" cy="633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571628"/>
          </a:xfrm>
        </p:spPr>
        <p:txBody>
          <a:bodyPr/>
          <a:lstStyle/>
          <a:p>
            <a:r>
              <a:rPr lang="uk-UA" sz="4000" b="1" dirty="0" smtClean="0">
                <a:latin typeface="Century Schoolbook" pitchFamily="18" charset="0"/>
              </a:rPr>
              <a:t>Правила оформлення цитувань та посилань в Україні</a:t>
            </a:r>
            <a:endParaRPr lang="uk-UA" sz="4000" b="1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71678"/>
            <a:ext cx="8229600" cy="435771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Century Schoolbook" pitchFamily="18" charset="0"/>
              </a:rPr>
              <a:t>Оформлення цитувань та посилань на джерела здійснюється відповідно до національного стандарту в Україні</a:t>
            </a:r>
          </a:p>
          <a:p>
            <a:pPr algn="ctr">
              <a:buNone/>
            </a:pPr>
            <a:r>
              <a:rPr lang="ru-RU" b="1" dirty="0" smtClean="0">
                <a:latin typeface="Century Schoolbook" pitchFamily="18" charset="0"/>
              </a:rPr>
              <a:t>ДСТУ </a:t>
            </a:r>
            <a:r>
              <a:rPr lang="en-US" b="1" dirty="0" smtClean="0"/>
              <a:t>8302:2015</a:t>
            </a:r>
            <a:r>
              <a:rPr lang="ru-RU" dirty="0" smtClean="0">
                <a:latin typeface="Century Schoolbook" pitchFamily="18" charset="0"/>
              </a:rPr>
              <a:t>,</a:t>
            </a:r>
          </a:p>
          <a:p>
            <a:pPr algn="ctr">
              <a:buNone/>
            </a:pPr>
            <a:r>
              <a:rPr lang="ru-RU" dirty="0" smtClean="0">
                <a:latin typeface="Century Schoolbook" pitchFamily="18" charset="0"/>
              </a:rPr>
              <a:t>який введено в дію </a:t>
            </a:r>
            <a:r>
              <a:rPr lang="ru-RU" dirty="0" err="1" smtClean="0">
                <a:latin typeface="Century Schoolbook" pitchFamily="18" charset="0"/>
              </a:rPr>
              <a:t>з</a:t>
            </a:r>
            <a:r>
              <a:rPr lang="ru-RU" dirty="0" smtClean="0">
                <a:latin typeface="Century Schoolbook" pitchFamily="18" charset="0"/>
              </a:rPr>
              <a:t> 1 липня 2016 року</a:t>
            </a:r>
          </a:p>
          <a:p>
            <a:pPr algn="ctr">
              <a:buNone/>
            </a:pPr>
            <a:endParaRPr lang="ru-RU" sz="2400" dirty="0" smtClean="0">
              <a:latin typeface="Century Schoolbook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Century Schoolbook" pitchFamily="18" charset="0"/>
              </a:rPr>
              <a:t>(Наказ ДП «</a:t>
            </a:r>
            <a:r>
              <a:rPr lang="ru-RU" sz="2400" dirty="0" err="1" smtClean="0">
                <a:latin typeface="Century Schoolbook" pitchFamily="18" charset="0"/>
              </a:rPr>
              <a:t>УкрНДНЦ</a:t>
            </a:r>
            <a:r>
              <a:rPr lang="ru-RU" sz="2400" dirty="0" smtClean="0">
                <a:latin typeface="Century Schoolbook" pitchFamily="18" charset="0"/>
              </a:rPr>
              <a:t>» </a:t>
            </a:r>
            <a:r>
              <a:rPr lang="ru-RU" sz="2400" dirty="0" err="1" smtClean="0">
                <a:latin typeface="Century Schoolbook" pitchFamily="18" charset="0"/>
              </a:rPr>
              <a:t>від</a:t>
            </a:r>
            <a:r>
              <a:rPr lang="ru-RU" sz="2400" dirty="0" smtClean="0">
                <a:latin typeface="Century Schoolbook" pitchFamily="18" charset="0"/>
              </a:rPr>
              <a:t> 22.06.15 № 61)</a:t>
            </a:r>
          </a:p>
          <a:p>
            <a:pPr algn="ctr">
              <a:buNone/>
            </a:pPr>
            <a:r>
              <a:rPr lang="ru-RU" sz="2400" u="sng" dirty="0" err="1" smtClean="0">
                <a:latin typeface="Century Schoolbook" pitchFamily="18" charset="0"/>
              </a:rPr>
              <a:t>Розробник</a:t>
            </a:r>
            <a:r>
              <a:rPr lang="ru-RU" sz="2400" u="sng" dirty="0" smtClean="0">
                <a:latin typeface="Century Schoolbook" pitchFamily="18" charset="0"/>
              </a:rPr>
              <a:t>:</a:t>
            </a:r>
            <a:r>
              <a:rPr lang="ru-RU" sz="2400" dirty="0" smtClean="0">
                <a:latin typeface="Century Schoolbook" pitchFamily="18" charset="0"/>
              </a:rPr>
              <a:t> </a:t>
            </a:r>
            <a:r>
              <a:rPr lang="ru-RU" sz="2400" dirty="0" err="1" smtClean="0">
                <a:latin typeface="Century Schoolbook" pitchFamily="18" charset="0"/>
              </a:rPr>
              <a:t>Державна</a:t>
            </a:r>
            <a:r>
              <a:rPr lang="ru-RU" sz="2400" dirty="0" smtClean="0">
                <a:latin typeface="Century Schoolbook" pitchFamily="18" charset="0"/>
              </a:rPr>
              <a:t> </a:t>
            </a:r>
            <a:r>
              <a:rPr lang="ru-RU" sz="2400" dirty="0" err="1" smtClean="0">
                <a:latin typeface="Century Schoolbook" pitchFamily="18" charset="0"/>
              </a:rPr>
              <a:t>наукова</a:t>
            </a:r>
            <a:r>
              <a:rPr lang="ru-RU" sz="2400" dirty="0" smtClean="0">
                <a:latin typeface="Century Schoolbook" pitchFamily="18" charset="0"/>
              </a:rPr>
              <a:t> </a:t>
            </a:r>
            <a:r>
              <a:rPr lang="ru-RU" sz="2400" dirty="0" err="1" smtClean="0">
                <a:latin typeface="Century Schoolbook" pitchFamily="18" charset="0"/>
              </a:rPr>
              <a:t>установа</a:t>
            </a:r>
            <a:r>
              <a:rPr lang="ru-RU" sz="2400" dirty="0" smtClean="0">
                <a:latin typeface="Century Schoolbook" pitchFamily="18" charset="0"/>
              </a:rPr>
              <a:t> «</a:t>
            </a:r>
            <a:r>
              <a:rPr lang="ru-RU" sz="2400" dirty="0" err="1" smtClean="0">
                <a:latin typeface="Century Schoolbook" pitchFamily="18" charset="0"/>
              </a:rPr>
              <a:t>Книжкова</a:t>
            </a:r>
            <a:r>
              <a:rPr lang="ru-RU" sz="2400" dirty="0" smtClean="0">
                <a:latin typeface="Century Schoolbook" pitchFamily="18" charset="0"/>
              </a:rPr>
              <a:t> палата України </a:t>
            </a:r>
            <a:r>
              <a:rPr lang="ru-RU" sz="2400" dirty="0" err="1" smtClean="0">
                <a:latin typeface="Century Schoolbook" pitchFamily="18" charset="0"/>
              </a:rPr>
              <a:t>ім</a:t>
            </a:r>
            <a:r>
              <a:rPr lang="ru-RU" sz="2400" dirty="0" smtClean="0">
                <a:latin typeface="Century Schoolbook" pitchFamily="18" charset="0"/>
              </a:rPr>
              <a:t>. </a:t>
            </a:r>
            <a:r>
              <a:rPr lang="ru-RU" sz="2400" dirty="0" err="1" smtClean="0">
                <a:latin typeface="Century Schoolbook" pitchFamily="18" charset="0"/>
              </a:rPr>
              <a:t>І.Федорова</a:t>
            </a:r>
            <a:r>
              <a:rPr lang="ru-RU" sz="2400" dirty="0" smtClean="0">
                <a:latin typeface="Century Schoolbook" pitchFamily="18" charset="0"/>
              </a:rPr>
              <a:t>»</a:t>
            </a:r>
          </a:p>
          <a:p>
            <a:pPr algn="ctr">
              <a:buNone/>
            </a:pPr>
            <a:endParaRPr lang="uk-UA" sz="2400" dirty="0"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uk-UA" sz="1400" b="1" dirty="0" smtClean="0"/>
              <a:t/>
            </a:r>
            <a:br>
              <a:rPr lang="uk-UA" sz="1400" b="1" dirty="0" smtClean="0"/>
            </a:br>
            <a:r>
              <a:rPr lang="ru-RU" sz="2400" b="1" dirty="0" err="1" smtClean="0"/>
              <a:t>Загальні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положення</a:t>
            </a:r>
            <a:r>
              <a:rPr lang="ru-RU" sz="2400" b="1" dirty="0" smtClean="0"/>
              <a:t> та правила </a:t>
            </a:r>
            <a:r>
              <a:rPr lang="ru-RU" sz="2400" b="1" dirty="0" err="1" smtClean="0"/>
              <a:t>складання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uk-UA" sz="2400" b="1" dirty="0" smtClean="0"/>
              <a:t>БІБЛІОГРАФІЧНИХ ПОСИЛАНЬ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</a:t>
            </a:r>
            <a:r>
              <a:rPr lang="uk-UA" sz="2400" b="1" dirty="0" smtClean="0"/>
              <a:t>ДСТУ 8302:2015)</a:t>
            </a:r>
            <a:endParaRPr lang="uk-UA" sz="2400" dirty="0"/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0405" t="24623" r="18432" b="16976"/>
          <a:stretch>
            <a:fillRect/>
          </a:stretch>
        </p:blipFill>
        <p:spPr bwMode="auto">
          <a:xfrm>
            <a:off x="357157" y="1428736"/>
            <a:ext cx="8499191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err="1" smtClean="0"/>
              <a:t>Загальні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положення</a:t>
            </a:r>
            <a:r>
              <a:rPr lang="ru-RU" sz="2400" b="1" dirty="0" smtClean="0"/>
              <a:t> та правила </a:t>
            </a:r>
            <a:r>
              <a:rPr lang="ru-RU" sz="2400" b="1" dirty="0" err="1" smtClean="0"/>
              <a:t>складання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uk-UA" sz="2400" b="1" dirty="0" smtClean="0"/>
              <a:t>БІБЛІОГРАФІЧНИХ ПОСИЛАНЬ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</a:t>
            </a:r>
            <a:r>
              <a:rPr lang="uk-UA" sz="2400" b="1" dirty="0" smtClean="0"/>
              <a:t>ДСТУ 8302:2015)</a:t>
            </a:r>
            <a:endParaRPr lang="uk-UA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 bwMode="auto">
          <a:xfrm>
            <a:off x="5929322" y="2928934"/>
            <a:ext cx="428628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Прямая соединительная линия 8"/>
          <p:cNvCxnSpPr/>
          <p:nvPr/>
        </p:nvCxnSpPr>
        <p:spPr bwMode="auto">
          <a:xfrm>
            <a:off x="6643702" y="2928934"/>
            <a:ext cx="57150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Прямая со стрелкой 11"/>
          <p:cNvCxnSpPr/>
          <p:nvPr/>
        </p:nvCxnSpPr>
        <p:spPr bwMode="auto">
          <a:xfrm rot="10800000" flipV="1">
            <a:off x="2643174" y="4786322"/>
            <a:ext cx="657236" cy="2143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Прямая соединительная линия 14"/>
          <p:cNvCxnSpPr/>
          <p:nvPr/>
        </p:nvCxnSpPr>
        <p:spPr bwMode="auto">
          <a:xfrm>
            <a:off x="7286644" y="5429264"/>
            <a:ext cx="57150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Прямая соединительная линия 16"/>
          <p:cNvCxnSpPr/>
          <p:nvPr/>
        </p:nvCxnSpPr>
        <p:spPr bwMode="auto">
          <a:xfrm>
            <a:off x="5000628" y="5857892"/>
            <a:ext cx="785818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6459" t="24623" r="49013" b="35917"/>
          <a:stretch>
            <a:fillRect/>
          </a:stretch>
        </p:blipFill>
        <p:spPr bwMode="auto">
          <a:xfrm>
            <a:off x="857224" y="1643050"/>
            <a:ext cx="7072362" cy="505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7445" t="26201" r="47041" b="32760"/>
          <a:stretch>
            <a:fillRect/>
          </a:stretch>
        </p:blipFill>
        <p:spPr bwMode="auto">
          <a:xfrm>
            <a:off x="214282" y="285728"/>
            <a:ext cx="870444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6459" t="24623" r="48027" b="32760"/>
          <a:stretch>
            <a:fillRect/>
          </a:stretch>
        </p:blipFill>
        <p:spPr bwMode="auto">
          <a:xfrm>
            <a:off x="285720" y="285728"/>
            <a:ext cx="828680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5178" t="25000" r="51786" b="31429"/>
          <a:stretch>
            <a:fillRect/>
          </a:stretch>
        </p:blipFill>
        <p:spPr bwMode="auto">
          <a:xfrm>
            <a:off x="571472" y="285728"/>
            <a:ext cx="7715304" cy="635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16518" t="29286" r="49107" b="34285"/>
          <a:stretch>
            <a:fillRect/>
          </a:stretch>
        </p:blipFill>
        <p:spPr bwMode="auto">
          <a:xfrm>
            <a:off x="214281" y="214290"/>
            <a:ext cx="8736447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dirty="0" smtClean="0">
                <a:latin typeface="Century Schoolbook" pitchFamily="18" charset="0"/>
              </a:rPr>
              <a:t>Приклади посилань на електронні ресурси</a:t>
            </a:r>
            <a:endParaRPr lang="uk-UA" sz="3200" b="1" dirty="0">
              <a:latin typeface="Century Schoolbook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6518" t="30000" r="48660" b="33571"/>
          <a:stretch>
            <a:fillRect/>
          </a:stretch>
        </p:blipFill>
        <p:spPr bwMode="auto">
          <a:xfrm>
            <a:off x="571472" y="1428736"/>
            <a:ext cx="8072494" cy="527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57232"/>
          </a:xfrm>
        </p:spPr>
        <p:txBody>
          <a:bodyPr/>
          <a:lstStyle/>
          <a:p>
            <a:r>
              <a:rPr lang="uk-UA" sz="3600" dirty="0" smtClean="0">
                <a:latin typeface="Century Schoolbook" pitchFamily="18" charset="0"/>
              </a:rPr>
              <a:t>Деякі міжнародні стилі (правила) цитування джерел</a:t>
            </a:r>
            <a:endParaRPr lang="uk-UA" sz="3600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2"/>
          <a:srcRect l="21429" t="22857" r="18303" b="7857"/>
          <a:stretch>
            <a:fillRect/>
          </a:stretch>
        </p:blipFill>
        <p:spPr bwMode="auto">
          <a:xfrm>
            <a:off x="500034" y="1214422"/>
            <a:ext cx="814390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/>
          <a:srcRect l="4302" t="11406" b="20917"/>
          <a:stretch>
            <a:fillRect/>
          </a:stretch>
        </p:blipFill>
        <p:spPr bwMode="auto">
          <a:xfrm>
            <a:off x="1428728" y="285728"/>
            <a:ext cx="6357982" cy="63579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uk-UA" sz="2800" b="1" dirty="0" smtClean="0">
                <a:latin typeface="Century Schoolbook" pitchFamily="18" charset="0"/>
              </a:rPr>
              <a:t>Міжнародні стилі цитувань, рекомендовані для оформлення дисертацій в Україні</a:t>
            </a:r>
            <a:endParaRPr lang="uk-UA" sz="2800" b="1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5143536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Century Schoolbook" pitchFamily="18" charset="0"/>
              </a:rPr>
              <a:t>У </a:t>
            </a:r>
            <a:r>
              <a:rPr lang="ru-RU" sz="2000" dirty="0" err="1" smtClean="0">
                <a:latin typeface="Century Schoolbook" pitchFamily="18" charset="0"/>
              </a:rPr>
              <a:t>червні</a:t>
            </a:r>
            <a:r>
              <a:rPr lang="ru-RU" sz="2000" dirty="0" smtClean="0">
                <a:latin typeface="Century Schoolbook" pitchFamily="18" charset="0"/>
              </a:rPr>
              <a:t> 2016 року МОНУ </a:t>
            </a:r>
            <a:r>
              <a:rPr lang="ru-RU" sz="2000" dirty="0" err="1" smtClean="0">
                <a:latin typeface="Century Schoolbook" pitchFamily="18" charset="0"/>
              </a:rPr>
              <a:t>рекомендувало</a:t>
            </a:r>
            <a:endParaRPr lang="ru-RU" sz="2000" dirty="0" smtClean="0">
              <a:latin typeface="Century Schoolbook" pitchFamily="18" charset="0"/>
            </a:endParaRPr>
          </a:p>
          <a:p>
            <a:pPr algn="ctr">
              <a:buNone/>
            </a:pPr>
            <a:r>
              <a:rPr lang="en-US" sz="2000" b="1" dirty="0" smtClean="0">
                <a:latin typeface="Century Schoolbook" pitchFamily="18" charset="0"/>
              </a:rPr>
              <a:t>9</a:t>
            </a:r>
            <a:r>
              <a:rPr lang="uk-UA" sz="2000" b="1" dirty="0" smtClean="0">
                <a:latin typeface="Century Schoolbook" pitchFamily="18" charset="0"/>
              </a:rPr>
              <a:t> </a:t>
            </a:r>
            <a:r>
              <a:rPr lang="ru-RU" sz="2000" b="1" dirty="0" err="1" smtClean="0">
                <a:latin typeface="Century Schoolbook" pitchFamily="18" charset="0"/>
              </a:rPr>
              <a:t>міжнародних</a:t>
            </a:r>
            <a:r>
              <a:rPr lang="ru-RU" sz="2000" b="1" dirty="0" smtClean="0">
                <a:latin typeface="Century Schoolbook" pitchFamily="18" charset="0"/>
              </a:rPr>
              <a:t> </a:t>
            </a:r>
            <a:r>
              <a:rPr lang="ru-RU" sz="2000" b="1" dirty="0" err="1" smtClean="0">
                <a:latin typeface="Century Schoolbook" pitchFamily="18" charset="0"/>
              </a:rPr>
              <a:t>стилів</a:t>
            </a:r>
            <a:r>
              <a:rPr lang="en-US" sz="2000" dirty="0" smtClean="0">
                <a:latin typeface="Century Schoolbook" pitchFamily="18" charset="0"/>
              </a:rPr>
              <a:t>,</a:t>
            </a:r>
            <a:endParaRPr lang="uk-UA" sz="2000" dirty="0" smtClean="0">
              <a:latin typeface="Century Schoolbook" pitchFamily="18" charset="0"/>
            </a:endParaRPr>
          </a:p>
          <a:p>
            <a:pPr algn="ctr">
              <a:buNone/>
            </a:pPr>
            <a:r>
              <a:rPr lang="ru-RU" sz="2000" dirty="0" err="1" smtClean="0">
                <a:latin typeface="Century Schoolbook" pitchFamily="18" charset="0"/>
              </a:rPr>
              <a:t>які</a:t>
            </a:r>
            <a:r>
              <a:rPr lang="ru-RU" sz="2000" dirty="0" smtClean="0">
                <a:latin typeface="Century Schoolbook" pitchFamily="18" charset="0"/>
              </a:rPr>
              <a:t> </a:t>
            </a:r>
            <a:r>
              <a:rPr lang="ru-RU" sz="2000" dirty="0" err="1" smtClean="0">
                <a:latin typeface="Century Schoolbook" pitchFamily="18" charset="0"/>
              </a:rPr>
              <a:t>відображають</a:t>
            </a:r>
            <a:r>
              <a:rPr lang="ru-RU" sz="2000" dirty="0" smtClean="0">
                <a:latin typeface="Century Schoolbook" pitchFamily="18" charset="0"/>
              </a:rPr>
              <a:t> </a:t>
            </a:r>
            <a:r>
              <a:rPr lang="ru-RU" sz="2000" dirty="0" err="1" smtClean="0">
                <a:latin typeface="Century Schoolbook" pitchFamily="18" charset="0"/>
              </a:rPr>
              <a:t>всі</a:t>
            </a:r>
            <a:r>
              <a:rPr lang="ru-RU" sz="2000" dirty="0" smtClean="0">
                <a:latin typeface="Century Schoolbook" pitchFamily="18" charset="0"/>
              </a:rPr>
              <a:t> </a:t>
            </a:r>
            <a:r>
              <a:rPr lang="ru-RU" sz="2000" dirty="0" err="1" smtClean="0">
                <a:latin typeface="Century Schoolbook" pitchFamily="18" charset="0"/>
              </a:rPr>
              <a:t>галузі</a:t>
            </a:r>
            <a:r>
              <a:rPr lang="ru-RU" sz="2000" dirty="0" smtClean="0">
                <a:latin typeface="Century Schoolbook" pitchFamily="18" charset="0"/>
              </a:rPr>
              <a:t> </a:t>
            </a:r>
            <a:r>
              <a:rPr lang="ru-RU" sz="2000" dirty="0" err="1" smtClean="0">
                <a:latin typeface="Century Schoolbook" pitchFamily="18" charset="0"/>
              </a:rPr>
              <a:t>наукових</a:t>
            </a:r>
            <a:r>
              <a:rPr lang="ru-RU" sz="2000" dirty="0" smtClean="0">
                <a:latin typeface="Century Schoolbook" pitchFamily="18" charset="0"/>
              </a:rPr>
              <a:t> </a:t>
            </a:r>
            <a:r>
              <a:rPr lang="ru-RU" sz="2000" dirty="0" err="1" smtClean="0">
                <a:latin typeface="Century Schoolbook" pitchFamily="18" charset="0"/>
              </a:rPr>
              <a:t>досліджень</a:t>
            </a:r>
            <a:r>
              <a:rPr lang="en-US" sz="2000" dirty="0" smtClean="0">
                <a:latin typeface="Century Schoolbook" pitchFamily="18" charset="0"/>
              </a:rPr>
              <a:t>:</a:t>
            </a:r>
            <a:endParaRPr lang="uk-UA" sz="2000" dirty="0" smtClean="0">
              <a:latin typeface="Century Schoolbook" pitchFamily="18" charset="0"/>
            </a:endParaRPr>
          </a:p>
          <a:p>
            <a:pPr algn="just">
              <a:buNone/>
            </a:pPr>
            <a:endParaRPr lang="uk-UA" sz="2000" dirty="0" smtClean="0">
              <a:latin typeface="Century Schoolbook" pitchFamily="18" charset="0"/>
            </a:endParaRPr>
          </a:p>
          <a:p>
            <a:pPr algn="just">
              <a:buNone/>
            </a:pPr>
            <a:r>
              <a:rPr lang="en-US" sz="2000" dirty="0" smtClean="0">
                <a:latin typeface="Century Schoolbook" pitchFamily="18" charset="0"/>
              </a:rPr>
              <a:t>MLA (Modern Language Association)</a:t>
            </a:r>
            <a:r>
              <a:rPr lang="uk-UA" sz="2000" dirty="0" smtClean="0">
                <a:latin typeface="Century Schoolbook" pitchFamily="18" charset="0"/>
              </a:rPr>
              <a:t> </a:t>
            </a:r>
            <a:r>
              <a:rPr lang="en-US" sz="2000" dirty="0" smtClean="0">
                <a:latin typeface="Century Schoolbook" pitchFamily="18" charset="0"/>
              </a:rPr>
              <a:t>style,</a:t>
            </a:r>
            <a:endParaRPr lang="uk-UA" sz="2000" dirty="0" smtClean="0">
              <a:latin typeface="Century Schoolbook" pitchFamily="18" charset="0"/>
            </a:endParaRPr>
          </a:p>
          <a:p>
            <a:pPr algn="just">
              <a:buNone/>
            </a:pPr>
            <a:r>
              <a:rPr lang="en-US" sz="2000" dirty="0" smtClean="0">
                <a:latin typeface="Century Schoolbook" pitchFamily="18" charset="0"/>
              </a:rPr>
              <a:t>APA (American Psychological Association) style,</a:t>
            </a:r>
            <a:endParaRPr lang="uk-UA" sz="2000" dirty="0" smtClean="0">
              <a:latin typeface="Century Schoolbook" pitchFamily="18" charset="0"/>
            </a:endParaRPr>
          </a:p>
          <a:p>
            <a:pPr algn="just">
              <a:buNone/>
            </a:pPr>
            <a:r>
              <a:rPr lang="en-US" sz="2000" dirty="0" smtClean="0">
                <a:latin typeface="Century Schoolbook" pitchFamily="18" charset="0"/>
              </a:rPr>
              <a:t>Chicago/</a:t>
            </a:r>
            <a:r>
              <a:rPr lang="en-US" sz="2000" dirty="0" err="1" smtClean="0">
                <a:latin typeface="Century Schoolbook" pitchFamily="18" charset="0"/>
              </a:rPr>
              <a:t>Turabian</a:t>
            </a:r>
            <a:r>
              <a:rPr lang="uk-UA" sz="2000" dirty="0" smtClean="0">
                <a:latin typeface="Century Schoolbook" pitchFamily="18" charset="0"/>
              </a:rPr>
              <a:t> </a:t>
            </a:r>
            <a:r>
              <a:rPr lang="en-US" sz="2000" dirty="0" smtClean="0">
                <a:latin typeface="Century Schoolbook" pitchFamily="18" charset="0"/>
              </a:rPr>
              <a:t>style,</a:t>
            </a:r>
            <a:endParaRPr lang="uk-UA" sz="2000" dirty="0" smtClean="0">
              <a:latin typeface="Century Schoolbook" pitchFamily="18" charset="0"/>
            </a:endParaRPr>
          </a:p>
          <a:p>
            <a:pPr algn="just">
              <a:buNone/>
            </a:pPr>
            <a:r>
              <a:rPr lang="en-US" sz="2000" dirty="0" smtClean="0">
                <a:latin typeface="Century Schoolbook" pitchFamily="18" charset="0"/>
              </a:rPr>
              <a:t>Harvard style,</a:t>
            </a:r>
            <a:endParaRPr lang="uk-UA" sz="2000" dirty="0" smtClean="0">
              <a:latin typeface="Century Schoolbook" pitchFamily="18" charset="0"/>
            </a:endParaRPr>
          </a:p>
          <a:p>
            <a:pPr algn="just">
              <a:buNone/>
            </a:pPr>
            <a:r>
              <a:rPr lang="en-US" sz="2000" dirty="0" smtClean="0">
                <a:latin typeface="Century Schoolbook" pitchFamily="18" charset="0"/>
              </a:rPr>
              <a:t>ACS (American Chemical</a:t>
            </a:r>
            <a:endParaRPr lang="uk-UA" sz="2000" dirty="0" smtClean="0">
              <a:latin typeface="Century Schoolbook" pitchFamily="18" charset="0"/>
            </a:endParaRPr>
          </a:p>
          <a:p>
            <a:pPr algn="just">
              <a:buNone/>
            </a:pPr>
            <a:r>
              <a:rPr lang="en-US" sz="2000" dirty="0" smtClean="0">
                <a:latin typeface="Century Schoolbook" pitchFamily="18" charset="0"/>
              </a:rPr>
              <a:t>Society) style,</a:t>
            </a:r>
            <a:endParaRPr lang="uk-UA" sz="2000" dirty="0" smtClean="0">
              <a:latin typeface="Century Schoolbook" pitchFamily="18" charset="0"/>
            </a:endParaRPr>
          </a:p>
          <a:p>
            <a:pPr algn="just">
              <a:buNone/>
            </a:pPr>
            <a:r>
              <a:rPr lang="en-US" sz="2000" dirty="0" smtClean="0">
                <a:latin typeface="Century Schoolbook" pitchFamily="18" charset="0"/>
              </a:rPr>
              <a:t>AIP (American Institute of Physics) style,</a:t>
            </a:r>
            <a:endParaRPr lang="uk-UA" sz="2000" dirty="0" smtClean="0">
              <a:latin typeface="Century Schoolbook" pitchFamily="18" charset="0"/>
            </a:endParaRPr>
          </a:p>
          <a:p>
            <a:pPr algn="just">
              <a:buNone/>
            </a:pPr>
            <a:r>
              <a:rPr lang="en-US" sz="2000" dirty="0" smtClean="0">
                <a:latin typeface="Century Schoolbook" pitchFamily="18" charset="0"/>
              </a:rPr>
              <a:t>IEEE</a:t>
            </a:r>
            <a:r>
              <a:rPr lang="uk-UA" sz="2000" dirty="0" smtClean="0">
                <a:latin typeface="Century Schoolbook" pitchFamily="18" charset="0"/>
              </a:rPr>
              <a:t> </a:t>
            </a:r>
            <a:r>
              <a:rPr lang="en-US" sz="2000" dirty="0" smtClean="0">
                <a:latin typeface="Century Schoolbook" pitchFamily="18" charset="0"/>
              </a:rPr>
              <a:t>(Institute of Electrical and Electronics Engineers) style,</a:t>
            </a:r>
            <a:endParaRPr lang="uk-UA" sz="2000" dirty="0" smtClean="0">
              <a:latin typeface="Century Schoolbook" pitchFamily="18" charset="0"/>
            </a:endParaRPr>
          </a:p>
          <a:p>
            <a:pPr algn="just">
              <a:buNone/>
            </a:pPr>
            <a:r>
              <a:rPr lang="en-US" sz="2000" dirty="0" smtClean="0">
                <a:latin typeface="Century Schoolbook" pitchFamily="18" charset="0"/>
              </a:rPr>
              <a:t>Vancouver</a:t>
            </a:r>
            <a:r>
              <a:rPr lang="uk-UA" sz="2000" dirty="0" smtClean="0">
                <a:latin typeface="Century Schoolbook" pitchFamily="18" charset="0"/>
              </a:rPr>
              <a:t> </a:t>
            </a:r>
            <a:r>
              <a:rPr lang="en-US" sz="2000" dirty="0" smtClean="0">
                <a:latin typeface="Century Schoolbook" pitchFamily="18" charset="0"/>
              </a:rPr>
              <a:t>style,</a:t>
            </a:r>
            <a:endParaRPr lang="uk-UA" sz="2000" dirty="0" smtClean="0">
              <a:latin typeface="Century Schoolbook" pitchFamily="18" charset="0"/>
            </a:endParaRPr>
          </a:p>
          <a:p>
            <a:pPr algn="just">
              <a:buNone/>
            </a:pPr>
            <a:r>
              <a:rPr lang="en-US" sz="2000" dirty="0" smtClean="0">
                <a:latin typeface="Century Schoolbook" pitchFamily="18" charset="0"/>
              </a:rPr>
              <a:t>OSCOLA.</a:t>
            </a:r>
            <a:endParaRPr lang="uk-UA" sz="2000" dirty="0"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 l="28810" t="17857" r="24553" b="57238"/>
          <a:stretch>
            <a:fillRect/>
          </a:stretch>
        </p:blipFill>
        <p:spPr bwMode="auto">
          <a:xfrm>
            <a:off x="214282" y="2571744"/>
            <a:ext cx="4863488" cy="1623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27232" t="12857" r="25000" b="80299"/>
          <a:stretch>
            <a:fillRect/>
          </a:stretch>
        </p:blipFill>
        <p:spPr bwMode="auto">
          <a:xfrm>
            <a:off x="214282" y="142852"/>
            <a:ext cx="8774909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l="27232" t="18561" r="25000" b="57484"/>
          <a:stretch>
            <a:fillRect/>
          </a:stretch>
        </p:blipFill>
        <p:spPr bwMode="auto">
          <a:xfrm>
            <a:off x="214282" y="928670"/>
            <a:ext cx="478631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 l="27232" t="63161" r="25000" b="8571"/>
          <a:stretch>
            <a:fillRect/>
          </a:stretch>
        </p:blipFill>
        <p:spPr bwMode="auto">
          <a:xfrm>
            <a:off x="5072066" y="1000108"/>
            <a:ext cx="3005695" cy="11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 l="28125" t="60715" r="24553" b="4285"/>
          <a:stretch>
            <a:fillRect/>
          </a:stretch>
        </p:blipFill>
        <p:spPr bwMode="auto">
          <a:xfrm>
            <a:off x="214282" y="4286256"/>
            <a:ext cx="4857784" cy="224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 l="56000" t="37143" r="26222" b="50714"/>
          <a:stretch>
            <a:fillRect/>
          </a:stretch>
        </p:blipFill>
        <p:spPr bwMode="auto">
          <a:xfrm>
            <a:off x="6715140" y="2071678"/>
            <a:ext cx="2286016" cy="971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/>
          <a:srcRect l="29464" t="32143" r="25446" b="53572"/>
          <a:stretch>
            <a:fillRect/>
          </a:stretch>
        </p:blipFill>
        <p:spPr bwMode="auto">
          <a:xfrm>
            <a:off x="3214678" y="6286522"/>
            <a:ext cx="2714644" cy="537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/>
          <a:srcRect l="53571" t="17857" r="26339" b="32143"/>
          <a:stretch>
            <a:fillRect/>
          </a:stretch>
        </p:blipFill>
        <p:spPr bwMode="auto">
          <a:xfrm>
            <a:off x="6072198" y="3071810"/>
            <a:ext cx="2357454" cy="36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Стрелка вниз 11"/>
          <p:cNvSpPr/>
          <p:nvPr/>
        </p:nvSpPr>
        <p:spPr bwMode="auto">
          <a:xfrm rot="18248333">
            <a:off x="5456367" y="3314587"/>
            <a:ext cx="320455" cy="80032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Стрелка вниз 12"/>
          <p:cNvSpPr/>
          <p:nvPr/>
        </p:nvSpPr>
        <p:spPr bwMode="auto">
          <a:xfrm rot="18248333">
            <a:off x="6279909" y="2019306"/>
            <a:ext cx="194091" cy="60481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57356" y="2214554"/>
            <a:ext cx="307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(Напр.: Велика </a:t>
            </a:r>
            <a:r>
              <a:rPr lang="uk-UA" sz="1000" dirty="0" smtClean="0"/>
              <a:t>Б</a:t>
            </a:r>
            <a:r>
              <a:rPr lang="uk-UA" sz="1000" dirty="0" smtClean="0"/>
              <a:t>ританія, Австралія)</a:t>
            </a:r>
            <a:endParaRPr lang="uk-UA" sz="1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/>
          <a:srcRect l="39543" t="54751" r="20089" b="16428"/>
          <a:stretch>
            <a:fillRect/>
          </a:stretch>
        </p:blipFill>
        <p:spPr bwMode="auto">
          <a:xfrm>
            <a:off x="214282" y="428604"/>
            <a:ext cx="8786874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 l="16964" t="12143" r="16518" b="3571"/>
          <a:stretch>
            <a:fillRect/>
          </a:stretch>
        </p:blipFill>
        <p:spPr bwMode="auto">
          <a:xfrm>
            <a:off x="428596" y="238717"/>
            <a:ext cx="8358246" cy="647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654164"/>
          </a:xfrm>
        </p:spPr>
        <p:txBody>
          <a:bodyPr/>
          <a:lstStyle/>
          <a:p>
            <a:r>
              <a:rPr lang="ru-RU" sz="2400" dirty="0" smtClean="0">
                <a:latin typeface="Century Schoolbook" pitchFamily="18" charset="0"/>
              </a:rPr>
              <a:t/>
            </a:r>
            <a:br>
              <a:rPr lang="ru-RU" sz="2400" dirty="0" smtClean="0">
                <a:latin typeface="Century Schoolbook" pitchFamily="18" charset="0"/>
              </a:rPr>
            </a:br>
            <a:r>
              <a:rPr lang="ru-RU" sz="2400" dirty="0" smtClean="0">
                <a:latin typeface="Century Schoolbook" pitchFamily="18" charset="0"/>
              </a:rPr>
              <a:t>Приклад </a:t>
            </a:r>
            <a:r>
              <a:rPr lang="ru-RU" sz="2400" dirty="0" err="1" smtClean="0">
                <a:latin typeface="Century Schoolbook" pitchFamily="18" charset="0"/>
              </a:rPr>
              <a:t>оформлення</a:t>
            </a:r>
            <a:r>
              <a:rPr lang="ru-RU" sz="2400" dirty="0" smtClean="0">
                <a:latin typeface="Century Schoolbook" pitchFamily="18" charset="0"/>
              </a:rPr>
              <a:t> </a:t>
            </a:r>
            <a:r>
              <a:rPr lang="ru-RU" sz="2400" dirty="0" err="1" smtClean="0">
                <a:latin typeface="Century Schoolbook" pitchFamily="18" charset="0"/>
              </a:rPr>
              <a:t>бібліографічного</a:t>
            </a:r>
            <a:r>
              <a:rPr lang="ru-RU" sz="2400" dirty="0" smtClean="0">
                <a:latin typeface="Century Schoolbook" pitchFamily="18" charset="0"/>
              </a:rPr>
              <a:t> </a:t>
            </a:r>
            <a:r>
              <a:rPr lang="ru-RU" sz="2400" dirty="0" err="1" smtClean="0">
                <a:latin typeface="Century Schoolbook" pitchFamily="18" charset="0"/>
              </a:rPr>
              <a:t>опису</a:t>
            </a:r>
            <a:r>
              <a:rPr lang="ru-RU" sz="2400" dirty="0" smtClean="0">
                <a:latin typeface="Century Schoolbook" pitchFamily="18" charset="0"/>
              </a:rPr>
              <a:t> документу </a:t>
            </a:r>
            <a:r>
              <a:rPr lang="ru-RU" sz="2400" dirty="0" err="1" smtClean="0">
                <a:latin typeface="Century Schoolbook" pitchFamily="18" charset="0"/>
              </a:rPr>
              <a:t>згідно</a:t>
            </a:r>
            <a:r>
              <a:rPr lang="ru-RU" sz="2400" dirty="0" smtClean="0">
                <a:latin typeface="Century Schoolbook" pitchFamily="18" charset="0"/>
              </a:rPr>
              <a:t> </a:t>
            </a:r>
            <a:r>
              <a:rPr lang="ru-RU" sz="2400" dirty="0" err="1" smtClean="0">
                <a:latin typeface="Century Schoolbook" pitchFamily="18" charset="0"/>
              </a:rPr>
              <a:t>із</a:t>
            </a:r>
            <a:r>
              <a:rPr lang="ru-RU" sz="2400" dirty="0" smtClean="0">
                <a:latin typeface="Century Schoolbook" pitchFamily="18" charset="0"/>
              </a:rPr>
              <a:t/>
            </a:r>
            <a:br>
              <a:rPr lang="ru-RU" sz="2400" dirty="0" smtClean="0">
                <a:latin typeface="Century Schoolbook" pitchFamily="18" charset="0"/>
              </a:rPr>
            </a:br>
            <a:r>
              <a:rPr lang="ru-RU" sz="2400" dirty="0" smtClean="0">
                <a:latin typeface="Century Schoolbook" pitchFamily="18" charset="0"/>
              </a:rPr>
              <a:t>ДСТУ ГОСТ 7.1:2006</a:t>
            </a:r>
            <a:br>
              <a:rPr lang="ru-RU" sz="2400" dirty="0" smtClean="0">
                <a:latin typeface="Century Schoolbook" pitchFamily="18" charset="0"/>
              </a:rPr>
            </a:br>
            <a:r>
              <a:rPr lang="ru-RU" sz="2400" dirty="0" smtClean="0">
                <a:latin typeface="Century Schoolbook" pitchFamily="18" charset="0"/>
              </a:rPr>
              <a:t>"</a:t>
            </a:r>
            <a:r>
              <a:rPr lang="ru-RU" sz="2400" dirty="0" err="1" smtClean="0">
                <a:latin typeface="Century Schoolbook" pitchFamily="18" charset="0"/>
              </a:rPr>
              <a:t>Бібліографічний</a:t>
            </a:r>
            <a:r>
              <a:rPr lang="ru-RU" sz="2400" dirty="0" smtClean="0">
                <a:latin typeface="Century Schoolbook" pitchFamily="18" charset="0"/>
              </a:rPr>
              <a:t> </a:t>
            </a:r>
            <a:r>
              <a:rPr lang="ru-RU" sz="2400" dirty="0" err="1" smtClean="0">
                <a:latin typeface="Century Schoolbook" pitchFamily="18" charset="0"/>
              </a:rPr>
              <a:t>запис</a:t>
            </a:r>
            <a:r>
              <a:rPr lang="ru-RU" sz="2400" dirty="0" smtClean="0">
                <a:latin typeface="Century Schoolbook" pitchFamily="18" charset="0"/>
              </a:rPr>
              <a:t>. </a:t>
            </a:r>
            <a:r>
              <a:rPr lang="ru-RU" sz="2400" dirty="0" err="1" smtClean="0">
                <a:latin typeface="Century Schoolbook" pitchFamily="18" charset="0"/>
              </a:rPr>
              <a:t>Бібліографічний</a:t>
            </a:r>
            <a:r>
              <a:rPr lang="ru-RU" sz="2400" dirty="0" smtClean="0">
                <a:latin typeface="Century Schoolbook" pitchFamily="18" charset="0"/>
              </a:rPr>
              <a:t> </a:t>
            </a:r>
            <a:r>
              <a:rPr lang="ru-RU" sz="2400" dirty="0" err="1" smtClean="0">
                <a:latin typeface="Century Schoolbook" pitchFamily="18" charset="0"/>
              </a:rPr>
              <a:t>опис</a:t>
            </a:r>
            <a:r>
              <a:rPr lang="ru-RU" sz="2400" dirty="0" smtClean="0">
                <a:latin typeface="Century Schoolbook" pitchFamily="18" charset="0"/>
              </a:rPr>
              <a:t>"</a:t>
            </a:r>
            <a:r>
              <a:rPr lang="ru-RU" sz="1800" dirty="0" smtClean="0">
                <a:latin typeface="Century Schoolbook" pitchFamily="18" charset="0"/>
              </a:rPr>
              <a:t/>
            </a:r>
            <a:br>
              <a:rPr lang="ru-RU" sz="1800" dirty="0" smtClean="0">
                <a:latin typeface="Century Schoolbook" pitchFamily="18" charset="0"/>
              </a:rPr>
            </a:br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/>
          <a:srcRect l="16964" t="25714" r="15625" b="11428"/>
          <a:stretch>
            <a:fillRect/>
          </a:stretch>
        </p:blipFill>
        <p:spPr bwMode="auto">
          <a:xfrm>
            <a:off x="642910" y="2071678"/>
            <a:ext cx="7858180" cy="4579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/>
          <a:lstStyle/>
          <a:p>
            <a:r>
              <a:rPr lang="uk-UA" dirty="0" smtClean="0">
                <a:latin typeface="Century Schoolbook" pitchFamily="18" charset="0"/>
              </a:rPr>
              <a:t>Бібліографічні менеджери</a:t>
            </a:r>
            <a:endParaRPr lang="uk-UA" dirty="0">
              <a:latin typeface="Century Schoolbook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l="14286" t="35000" r="40178" b="31429"/>
          <a:stretch>
            <a:fillRect/>
          </a:stretch>
        </p:blipFill>
        <p:spPr bwMode="auto">
          <a:xfrm>
            <a:off x="500034" y="714356"/>
            <a:ext cx="8134856" cy="374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 l="3125" t="50714" r="54911" b="15714"/>
          <a:stretch>
            <a:fillRect/>
          </a:stretch>
        </p:blipFill>
        <p:spPr bwMode="auto">
          <a:xfrm>
            <a:off x="2357422" y="4500570"/>
            <a:ext cx="4357718" cy="2178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Century Schoolbook" pitchFamily="18" charset="0"/>
              </a:rPr>
              <a:t>Літературне і наукове редагування тексту</a:t>
            </a:r>
            <a:endParaRPr lang="uk-UA" b="1" dirty="0">
              <a:latin typeface="Century Schoolbook" pitchFamily="18" charset="0"/>
            </a:endParaRPr>
          </a:p>
        </p:txBody>
      </p:sp>
      <p:pic>
        <p:nvPicPr>
          <p:cNvPr id="696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8567" t="62847" r="51973" b="16976"/>
          <a:stretch>
            <a:fillRect/>
          </a:stretch>
        </p:blipFill>
        <p:spPr bwMode="auto">
          <a:xfrm>
            <a:off x="571472" y="1785926"/>
            <a:ext cx="827067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3"/>
          <a:srcRect l="8036" t="35000" r="52678" b="55000"/>
          <a:stretch>
            <a:fillRect/>
          </a:stretch>
        </p:blipFill>
        <p:spPr bwMode="auto">
          <a:xfrm>
            <a:off x="428596" y="4643446"/>
            <a:ext cx="853173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7580" t="26201" r="51973" b="31735"/>
          <a:stretch>
            <a:fillRect/>
          </a:stretch>
        </p:blipFill>
        <p:spPr bwMode="auto">
          <a:xfrm>
            <a:off x="642910" y="214290"/>
            <a:ext cx="7715304" cy="5014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7580" t="78782" r="51973" b="7506"/>
          <a:stretch>
            <a:fillRect/>
          </a:stretch>
        </p:blipFill>
        <p:spPr bwMode="auto">
          <a:xfrm>
            <a:off x="642910" y="4643446"/>
            <a:ext cx="7715304" cy="1634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7580" t="32515" r="50987" b="12241"/>
          <a:stretch>
            <a:fillRect/>
          </a:stretch>
        </p:blipFill>
        <p:spPr bwMode="auto">
          <a:xfrm>
            <a:off x="714348" y="142852"/>
            <a:ext cx="7929618" cy="6608015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3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Прямокутник 1"/>
          <p:cNvSpPr/>
          <p:nvPr/>
        </p:nvSpPr>
        <p:spPr bwMode="auto">
          <a:xfrm>
            <a:off x="0" y="-1588"/>
            <a:ext cx="9144000" cy="11144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29" tIns="40814" rIns="81629" bIns="40814" anchor="ctr"/>
          <a:lstStyle/>
          <a:p>
            <a:pPr algn="ctr">
              <a:defRPr/>
            </a:pPr>
            <a:endParaRPr lang="ru-RU" sz="1500">
              <a:solidFill>
                <a:prstClr val="white"/>
              </a:solidFill>
            </a:endParaRPr>
          </a:p>
        </p:txBody>
      </p:sp>
      <p:sp>
        <p:nvSpPr>
          <p:cNvPr id="32772" name="TextBox 9"/>
          <p:cNvSpPr txBox="1">
            <a:spLocks noChangeArrowheads="1"/>
          </p:cNvSpPr>
          <p:nvPr/>
        </p:nvSpPr>
        <p:spPr bwMode="auto">
          <a:xfrm>
            <a:off x="2000250" y="0"/>
            <a:ext cx="6804025" cy="119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457" tIns="40728" rIns="81457" bIns="40728">
            <a:spAutoFit/>
          </a:bodyPr>
          <a:lstStyle/>
          <a:p>
            <a:pPr algn="ctr"/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НАУКОВА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ПРОДУКЦІЯ</a:t>
            </a:r>
          </a:p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на допомогу досліднику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3" name="Рисунок 15"/>
          <p:cNvPicPr>
            <a:picLocks noChangeAspect="1" noChangeArrowheads="1"/>
          </p:cNvPicPr>
          <p:nvPr/>
        </p:nvPicPr>
        <p:blipFill>
          <a:blip r:embed="rId4"/>
          <a:srcRect l="25980" t="31725" r="11362" b="16898"/>
          <a:stretch>
            <a:fillRect/>
          </a:stretch>
        </p:blipFill>
        <p:spPr bwMode="auto">
          <a:xfrm>
            <a:off x="5715000" y="1214438"/>
            <a:ext cx="3178175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Box 20"/>
          <p:cNvSpPr txBox="1">
            <a:spLocks noChangeArrowheads="1"/>
          </p:cNvSpPr>
          <p:nvPr/>
        </p:nvSpPr>
        <p:spPr bwMode="auto">
          <a:xfrm>
            <a:off x="1928813" y="1500188"/>
            <a:ext cx="4248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Бібліографічні покажчики у відкритому доступі</a:t>
            </a: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2428875" y="2857500"/>
            <a:ext cx="2552700" cy="2046288"/>
            <a:chOff x="0" y="0"/>
            <a:chExt cx="8178085" cy="6555346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5"/>
            <a:srcRect l="45509" t="26340" r="29744" b="28024"/>
            <a:stretch>
              <a:fillRect/>
            </a:stretch>
          </p:blipFill>
          <p:spPr bwMode="auto">
            <a:xfrm rot="20521124">
              <a:off x="0" y="850005"/>
              <a:ext cx="3915178" cy="5434885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6"/>
            <a:srcRect l="45602" t="30781" r="29864" b="23124"/>
            <a:stretch>
              <a:fillRect/>
            </a:stretch>
          </p:blipFill>
          <p:spPr bwMode="auto">
            <a:xfrm rot="878234">
              <a:off x="3539768" y="0"/>
              <a:ext cx="4638317" cy="655534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32776" name="TextBox 13"/>
          <p:cNvSpPr txBox="1">
            <a:spLocks noChangeArrowheads="1"/>
          </p:cNvSpPr>
          <p:nvPr/>
        </p:nvSpPr>
        <p:spPr bwMode="auto">
          <a:xfrm>
            <a:off x="4500563" y="3571875"/>
            <a:ext cx="3714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Анотовані покажчики дисертаційних робіт</a:t>
            </a:r>
          </a:p>
        </p:txBody>
      </p:sp>
      <p:sp>
        <p:nvSpPr>
          <p:cNvPr id="32777" name="TextBox 23"/>
          <p:cNvSpPr txBox="1">
            <a:spLocks noChangeArrowheads="1"/>
          </p:cNvSpPr>
          <p:nvPr/>
        </p:nvSpPr>
        <p:spPr bwMode="auto">
          <a:xfrm>
            <a:off x="2857500" y="5500688"/>
            <a:ext cx="4248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Серія покажчиків “ Наукові праці науково-педагогічних працівників УДФСУ”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 l="50893" t="17143" r="10000" b="9285"/>
          <a:stretch>
            <a:fillRect/>
          </a:stretch>
        </p:blipFill>
        <p:spPr bwMode="auto">
          <a:xfrm>
            <a:off x="7072313" y="4500563"/>
            <a:ext cx="1500187" cy="2116137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4" descr="\\192.168.12.245\biblio\Добрянська Наталя Борисівна\Фото\2015\Наші читачі\РИМА.JPG"/>
          <p:cNvPicPr>
            <a:picLocks noChangeAspect="1" noChangeArrowheads="1"/>
          </p:cNvPicPr>
          <p:nvPr/>
        </p:nvPicPr>
        <p:blipFill>
          <a:blip r:embed="rId8" cstate="print"/>
          <a:srcRect b="7547"/>
          <a:stretch>
            <a:fillRect/>
          </a:stretch>
        </p:blipFill>
        <p:spPr bwMode="auto">
          <a:xfrm>
            <a:off x="0" y="357166"/>
            <a:ext cx="2000232" cy="157163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5" name="Picture 8" descr="\\192.168.12.245\biblio\Добрянська Наталя Борисівна\Фото\2015\ФОТО_Романчук_05.03.15\DSC0467n1.JPG"/>
          <p:cNvPicPr>
            <a:picLocks noChangeAspect="1" noChangeArrowheads="1"/>
          </p:cNvPicPr>
          <p:nvPr/>
        </p:nvPicPr>
        <p:blipFill>
          <a:blip r:embed="rId9" cstate="print"/>
          <a:srcRect r="15683"/>
          <a:stretch>
            <a:fillRect/>
          </a:stretch>
        </p:blipFill>
        <p:spPr bwMode="auto">
          <a:xfrm>
            <a:off x="0" y="2571744"/>
            <a:ext cx="2000232" cy="159356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1988" name="AutoShape 2" descr="Результат пошуку зображень за запитом &quot;уба банер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9" name="AutoShape 4" descr="Результат пошуку зображень за запитом &quot;уба банер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990" name="Picture 2" descr="http://iran-banner.com/Portals/0/productimages/208844_08b9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000504"/>
            <a:ext cx="157162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1" name="Прямоугольник 6"/>
          <p:cNvSpPr>
            <a:spLocks noChangeArrowheads="1"/>
          </p:cNvSpPr>
          <p:nvPr/>
        </p:nvSpPr>
        <p:spPr bwMode="auto">
          <a:xfrm>
            <a:off x="2286000" y="28289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4"/>
          <a:srcRect l="19286" t="32143" r="65178" b="40714"/>
          <a:stretch>
            <a:fillRect/>
          </a:stretch>
        </p:blipFill>
        <p:spPr bwMode="auto">
          <a:xfrm>
            <a:off x="214282" y="1928802"/>
            <a:ext cx="158103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572396" cy="1143000"/>
          </a:xfrm>
        </p:spPr>
        <p:txBody>
          <a:bodyPr/>
          <a:lstStyle/>
          <a:p>
            <a:r>
              <a:rPr lang="uk-UA" b="1" u="sng" dirty="0" smtClean="0">
                <a:latin typeface="Century Schoolbook" pitchFamily="18" charset="0"/>
              </a:rPr>
              <a:t>Поняття академічної доброчесності</a:t>
            </a:r>
            <a:endParaRPr lang="uk-UA" b="1" u="sng" dirty="0">
              <a:latin typeface="Century Schoolbook" pitchFamily="18" charset="0"/>
            </a:endParaRPr>
          </a:p>
        </p:txBody>
      </p:sp>
      <p:sp>
        <p:nvSpPr>
          <p:cNvPr id="12" name="Заголовок 10"/>
          <p:cNvSpPr txBox="1">
            <a:spLocks/>
          </p:cNvSpPr>
          <p:nvPr/>
        </p:nvSpPr>
        <p:spPr bwMode="auto">
          <a:xfrm>
            <a:off x="2071670" y="1785926"/>
            <a:ext cx="707233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entury Schoolbook" pitchFamily="18" charset="0"/>
              <a:ea typeface="+mj-ea"/>
              <a:cs typeface="+mj-cs"/>
            </a:endParaRPr>
          </a:p>
        </p:txBody>
      </p:sp>
      <p:sp>
        <p:nvSpPr>
          <p:cNvPr id="13" name="Заголовок 10"/>
          <p:cNvSpPr txBox="1">
            <a:spLocks/>
          </p:cNvSpPr>
          <p:nvPr/>
        </p:nvSpPr>
        <p:spPr bwMode="auto">
          <a:xfrm>
            <a:off x="2071670" y="1500174"/>
            <a:ext cx="707233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/>
            <a:r>
              <a:rPr lang="uk-UA" dirty="0" smtClean="0">
                <a:latin typeface="Century Schoolbook" pitchFamily="18" charset="0"/>
              </a:rPr>
              <a:t>У с</a:t>
            </a:r>
            <a:r>
              <a:rPr lang="ru-RU" dirty="0" err="1" smtClean="0">
                <a:latin typeface="Century Schoolbook" pitchFamily="18" charset="0"/>
              </a:rPr>
              <a:t>татт</a:t>
            </a:r>
            <a:r>
              <a:rPr lang="uk-UA" dirty="0" smtClean="0">
                <a:latin typeface="Century Schoolbook" pitchFamily="18" charset="0"/>
              </a:rPr>
              <a:t>і</a:t>
            </a:r>
            <a:r>
              <a:rPr lang="ru-RU" dirty="0" smtClean="0">
                <a:latin typeface="Century Schoolbook" pitchFamily="18" charset="0"/>
              </a:rPr>
              <a:t> 42. </a:t>
            </a:r>
            <a:r>
              <a:rPr lang="uk-UA" dirty="0" smtClean="0">
                <a:latin typeface="Century Schoolbook" pitchFamily="18" charset="0"/>
              </a:rPr>
              <a:t>З</a:t>
            </a:r>
            <a:r>
              <a:rPr lang="ru-RU" dirty="0" err="1" smtClean="0">
                <a:latin typeface="Century Schoolbook" pitchFamily="18" charset="0"/>
              </a:rPr>
              <a:t>акону</a:t>
            </a:r>
            <a:r>
              <a:rPr lang="ru-RU" dirty="0" smtClean="0">
                <a:latin typeface="Century Schoolbook" pitchFamily="18" charset="0"/>
              </a:rPr>
              <a:t> України «</a:t>
            </a:r>
            <a:r>
              <a:rPr lang="ru-RU" dirty="0" smtClean="0">
                <a:latin typeface="Century Schoolbook" pitchFamily="18" charset="0"/>
                <a:hlinkClick r:id="rId5"/>
              </a:rPr>
              <a:t>Про </a:t>
            </a:r>
            <a:r>
              <a:rPr lang="ru-RU" dirty="0" err="1" smtClean="0">
                <a:latin typeface="Century Schoolbook" pitchFamily="18" charset="0"/>
                <a:hlinkClick r:id="rId5"/>
              </a:rPr>
              <a:t>освіту</a:t>
            </a:r>
            <a:r>
              <a:rPr lang="ru-RU" dirty="0" smtClean="0">
                <a:latin typeface="Century Schoolbook" pitchFamily="18" charset="0"/>
              </a:rPr>
              <a:t>»</a:t>
            </a:r>
            <a:r>
              <a:rPr lang="uk-UA" dirty="0" smtClean="0">
                <a:latin typeface="Century Schoolbook" pitchFamily="18" charset="0"/>
              </a:rPr>
              <a:t> чітко визначено поняття а</a:t>
            </a:r>
            <a:r>
              <a:rPr lang="ru-RU" dirty="0" err="1" smtClean="0">
                <a:latin typeface="Century Schoolbook" pitchFamily="18" charset="0"/>
              </a:rPr>
              <a:t>кадемічн</a:t>
            </a:r>
            <a:r>
              <a:rPr lang="uk-UA" dirty="0" err="1" smtClean="0">
                <a:latin typeface="Century Schoolbook" pitchFamily="18" charset="0"/>
              </a:rPr>
              <a:t>ої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доброчесн</a:t>
            </a:r>
            <a:r>
              <a:rPr lang="uk-UA" dirty="0" smtClean="0">
                <a:latin typeface="Century Schoolbook" pitchFamily="18" charset="0"/>
              </a:rPr>
              <a:t>ості:</a:t>
            </a:r>
          </a:p>
          <a:p>
            <a:pPr algn="just"/>
            <a:endParaRPr lang="uk-UA" dirty="0" smtClean="0">
              <a:latin typeface="Century Schoolbook" pitchFamily="18" charset="0"/>
            </a:endParaRPr>
          </a:p>
          <a:p>
            <a:pPr algn="just"/>
            <a:endParaRPr lang="ru-RU" dirty="0" smtClean="0">
              <a:latin typeface="Century Schoolbook" pitchFamily="18" charset="0"/>
            </a:endParaRPr>
          </a:p>
          <a:p>
            <a:pPr algn="just"/>
            <a:r>
              <a:rPr lang="uk-UA" u="sng" dirty="0" smtClean="0">
                <a:solidFill>
                  <a:srgbClr val="0000FF"/>
                </a:solidFill>
                <a:latin typeface="Century Schoolbook" pitchFamily="18" charset="0"/>
              </a:rPr>
              <a:t>Академічна доброчесність</a:t>
            </a:r>
            <a:r>
              <a:rPr lang="uk-UA" dirty="0" smtClean="0">
                <a:latin typeface="Century Schoolbook" pitchFamily="18" charset="0"/>
              </a:rPr>
              <a:t> - це сукупність етичних принципів та визначених законом правил, якими мають керуватися учасники освітнього процесу під час навчання, викладання та провадження наукової (творчої) діяльності з метою забезпечення довіри до результатів навчання та/або наукових (творчих) досягнень.</a:t>
            </a:r>
            <a:endParaRPr kumimoji="0" lang="uk-UA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entury Schoolbook" pitchFamily="18" charset="0"/>
              <a:ea typeface="+mj-ea"/>
              <a:cs typeface="+mj-cs"/>
            </a:endParaRPr>
          </a:p>
        </p:txBody>
      </p:sp>
      <p:pic>
        <p:nvPicPr>
          <p:cNvPr id="14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6"/>
          <a:srcRect t="7858" b="16186"/>
          <a:stretch>
            <a:fillRect/>
          </a:stretch>
        </p:blipFill>
        <p:spPr bwMode="auto">
          <a:xfrm>
            <a:off x="0" y="0"/>
            <a:ext cx="1928826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dirty="0" smtClean="0"/>
              <a:t>ВІДКРИТИЙ ДОСТУП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latin typeface="Century Schoolbook" pitchFamily="18" charset="0"/>
              </a:rPr>
              <a:t>Відкритий</a:t>
            </a:r>
            <a:r>
              <a:rPr lang="ru-RU" b="1" dirty="0" smtClean="0">
                <a:latin typeface="Century Schoolbook" pitchFamily="18" charset="0"/>
              </a:rPr>
              <a:t> доступ</a:t>
            </a:r>
            <a:r>
              <a:rPr lang="ru-RU" dirty="0" smtClean="0">
                <a:latin typeface="Century Schoolbook" pitchFamily="18" charset="0"/>
              </a:rPr>
              <a:t> — </a:t>
            </a:r>
            <a:r>
              <a:rPr lang="ru-RU" dirty="0" err="1" smtClean="0">
                <a:latin typeface="Century Schoolbook" pitchFamily="18" charset="0"/>
              </a:rPr>
              <a:t>це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безкоштовний</a:t>
            </a:r>
            <a:r>
              <a:rPr lang="ru-RU" dirty="0" smtClean="0">
                <a:latin typeface="Century Schoolbook" pitchFamily="18" charset="0"/>
              </a:rPr>
              <a:t>, </a:t>
            </a:r>
            <a:r>
              <a:rPr lang="ru-RU" dirty="0" err="1" smtClean="0">
                <a:latin typeface="Century Schoolbook" pitchFamily="18" charset="0"/>
              </a:rPr>
              <a:t>швидкий</a:t>
            </a:r>
            <a:r>
              <a:rPr lang="ru-RU" dirty="0" smtClean="0">
                <a:latin typeface="Century Schoolbook" pitchFamily="18" charset="0"/>
              </a:rPr>
              <a:t>, </a:t>
            </a:r>
            <a:r>
              <a:rPr lang="ru-RU" dirty="0" err="1" smtClean="0">
                <a:latin typeface="Century Schoolbook" pitchFamily="18" charset="0"/>
              </a:rPr>
              <a:t>постійний</a:t>
            </a:r>
            <a:r>
              <a:rPr lang="ru-RU" dirty="0" smtClean="0">
                <a:latin typeface="Century Schoolbook" pitchFamily="18" charset="0"/>
              </a:rPr>
              <a:t>, </a:t>
            </a:r>
            <a:r>
              <a:rPr lang="ru-RU" dirty="0" err="1" smtClean="0">
                <a:latin typeface="Century Schoolbook" pitchFamily="18" charset="0"/>
              </a:rPr>
              <a:t>повнотекстовий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b="1" dirty="0" err="1" smtClean="0">
                <a:latin typeface="Century Schoolbook" pitchFamily="18" charset="0"/>
              </a:rPr>
              <a:t>доступ</a:t>
            </a:r>
            <a:r>
              <a:rPr lang="ru-RU" dirty="0" smtClean="0">
                <a:latin typeface="Century Schoolbook" pitchFamily="18" charset="0"/>
              </a:rPr>
              <a:t> в </a:t>
            </a:r>
            <a:r>
              <a:rPr lang="ru-RU" dirty="0" err="1" smtClean="0">
                <a:latin typeface="Century Schoolbook" pitchFamily="18" charset="0"/>
              </a:rPr>
              <a:t>режимі</a:t>
            </a:r>
            <a:r>
              <a:rPr lang="ru-RU" dirty="0" smtClean="0">
                <a:latin typeface="Century Schoolbook" pitchFamily="18" charset="0"/>
              </a:rPr>
              <a:t> реального часу до </a:t>
            </a:r>
            <a:r>
              <a:rPr lang="ru-RU" dirty="0" err="1" smtClean="0">
                <a:latin typeface="Century Schoolbook" pitchFamily="18" charset="0"/>
              </a:rPr>
              <a:t>наукових</a:t>
            </a:r>
            <a:r>
              <a:rPr lang="ru-RU" dirty="0" smtClean="0">
                <a:latin typeface="Century Schoolbook" pitchFamily="18" charset="0"/>
              </a:rPr>
              <a:t> та </a:t>
            </a:r>
            <a:r>
              <a:rPr lang="ru-RU" dirty="0" err="1" smtClean="0">
                <a:latin typeface="Century Schoolbook" pitchFamily="18" charset="0"/>
              </a:rPr>
              <a:t>навчальних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матеріалів</a:t>
            </a:r>
            <a:r>
              <a:rPr lang="ru-RU" dirty="0" smtClean="0">
                <a:latin typeface="Century Schoolbook" pitchFamily="18" charset="0"/>
              </a:rPr>
              <a:t>, </a:t>
            </a:r>
            <a:r>
              <a:rPr lang="ru-RU" dirty="0" err="1" smtClean="0">
                <a:latin typeface="Century Schoolbook" pitchFamily="18" charset="0"/>
              </a:rPr>
              <a:t>що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реалізовується</a:t>
            </a:r>
            <a:r>
              <a:rPr lang="ru-RU" dirty="0" smtClean="0">
                <a:latin typeface="Century Schoolbook" pitchFamily="18" charset="0"/>
              </a:rPr>
              <a:t> для </a:t>
            </a:r>
            <a:r>
              <a:rPr lang="ru-RU" dirty="0" err="1" smtClean="0">
                <a:latin typeface="Century Schoolbook" pitchFamily="18" charset="0"/>
              </a:rPr>
              <a:t>будь-якого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користувача</a:t>
            </a:r>
            <a:r>
              <a:rPr lang="ru-RU" dirty="0" smtClean="0">
                <a:latin typeface="Century Schoolbook" pitchFamily="18" charset="0"/>
              </a:rPr>
              <a:t> у </a:t>
            </a:r>
            <a:r>
              <a:rPr lang="ru-RU" dirty="0" err="1" smtClean="0">
                <a:latin typeface="Century Schoolbook" pitchFamily="18" charset="0"/>
              </a:rPr>
              <a:t>глобальній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інформаційній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мережі</a:t>
            </a:r>
            <a:r>
              <a:rPr lang="ru-RU" dirty="0" smtClean="0">
                <a:latin typeface="Century Schoolbook" pitchFamily="18" charset="0"/>
              </a:rPr>
              <a:t>, </a:t>
            </a:r>
            <a:r>
              <a:rPr lang="ru-RU" dirty="0" err="1" smtClean="0">
                <a:latin typeface="Century Schoolbook" pitchFamily="18" charset="0"/>
              </a:rPr>
              <a:t>здійснюваний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переважно</a:t>
            </a:r>
            <a:r>
              <a:rPr lang="ru-RU" dirty="0" smtClean="0">
                <a:latin typeface="Century Schoolbook" pitchFamily="18" charset="0"/>
              </a:rPr>
              <a:t> до </a:t>
            </a:r>
            <a:r>
              <a:rPr lang="ru-RU" dirty="0" err="1" smtClean="0">
                <a:latin typeface="Century Schoolbook" pitchFamily="18" charset="0"/>
              </a:rPr>
              <a:t>рецензованих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науково-дослідних</a:t>
            </a:r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dirty="0" err="1" smtClean="0">
                <a:latin typeface="Century Schoolbook" pitchFamily="18" charset="0"/>
              </a:rPr>
              <a:t>журналів</a:t>
            </a:r>
            <a:r>
              <a:rPr lang="ru-RU" dirty="0" smtClean="0">
                <a:latin typeface="Century Schoolbook" pitchFamily="18" charset="0"/>
              </a:rPr>
              <a:t>.</a:t>
            </a:r>
            <a:endParaRPr lang="uk-UA" dirty="0">
              <a:latin typeface="Century Schoolbook" pitchFamily="18" charset="0"/>
            </a:endParaRPr>
          </a:p>
        </p:txBody>
      </p:sp>
      <p:sp>
        <p:nvSpPr>
          <p:cNvPr id="63490" name="AutoShape 2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155575" y="-1652588"/>
            <a:ext cx="5181600" cy="34480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63492" name="Picture 4" descr="&amp;Kcy;&amp;acy;&amp;rcy;&amp;tcy;&amp;icy;&amp;ncy;&amp;kcy;&amp;icy; &amp;pcy;&amp;ocy; &amp;zcy;&amp;acy;&amp;pcy;&amp;rcy;&amp;ocy;&amp;scy;&amp;ucy; &amp;vcy;&amp;iukcy;&amp;dcy;&amp;kcy;&amp;rcy;&amp;icy;&amp;tcy;&amp;icy;&amp;jcy; &amp;dcy;&amp;ocy;&amp;scy;&amp;tcy;&amp;ucy;&amp;p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42852"/>
            <a:ext cx="2405061" cy="1600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ru-RU" sz="2800" b="1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ВІДКРИТИЙ ДОСТУП: ВІД ІДЕЇ ДО РУХУ</a:t>
            </a:r>
            <a:r>
              <a:rPr lang="ru-RU" sz="2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uk-UA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785813" y="1071563"/>
            <a:ext cx="7929562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lvl="1" indent="-285750">
              <a:buFont typeface="Wingdings" pitchFamily="2" charset="2"/>
              <a:buChar char="§"/>
              <a:defRPr/>
            </a:pPr>
            <a:endParaRPr lang="ru-RU" sz="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buFont typeface="Wingdings" pitchFamily="2" charset="2"/>
              <a:buChar char="§"/>
              <a:defRPr/>
            </a:pPr>
            <a:endParaRPr lang="ru-RU" sz="9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uk-UA" sz="2400" dirty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Два шляхи Відкритого </a:t>
            </a:r>
            <a:r>
              <a:rPr lang="uk-UA" sz="2400" dirty="0" smtClean="0">
                <a:solidFill>
                  <a:srgbClr val="00206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Доступу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endParaRPr lang="uk-UA" sz="24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800100" lvl="1" indent="-342900">
              <a:defRPr/>
            </a:pPr>
            <a:r>
              <a:rPr lang="uk-UA" sz="2400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uk-UA" sz="2400" dirty="0" err="1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“Зелений</a:t>
            </a:r>
            <a:r>
              <a:rPr lang="uk-UA" sz="2400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400" dirty="0" err="1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шлях”</a:t>
            </a:r>
            <a:r>
              <a:rPr lang="uk-UA" sz="2400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		- </a:t>
            </a:r>
            <a:r>
              <a:rPr lang="uk-UA" sz="2400" dirty="0" err="1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“Золотий</a:t>
            </a:r>
            <a:r>
              <a:rPr lang="uk-UA" sz="2400" dirty="0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uk-UA" sz="2400" dirty="0" err="1" smtClean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шлях”</a:t>
            </a:r>
            <a:endParaRPr lang="uk-UA" sz="2400" dirty="0" smtClean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800100" lvl="1" indent="-342900">
              <a:buFont typeface="Wingdings" pitchFamily="2" charset="2"/>
              <a:buChar char="§"/>
              <a:defRPr/>
            </a:pPr>
            <a:endParaRPr lang="uk-UA" sz="24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742950" lvl="1" indent="-285750">
              <a:buFont typeface="Wingdings" pitchFamily="2" charset="2"/>
              <a:buChar char="§"/>
              <a:defRPr/>
            </a:pPr>
            <a:endParaRPr lang="uk-UA" sz="9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342900" lvl="1" indent="-342900">
              <a:buFont typeface="Wingdings" pitchFamily="2" charset="2"/>
              <a:buChar char="§"/>
              <a:defRPr/>
            </a:pPr>
            <a:endParaRPr lang="uk-UA" sz="24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742950" lvl="1" indent="-285750">
              <a:buFont typeface="Wingdings" pitchFamily="2" charset="2"/>
              <a:buChar char="§"/>
              <a:defRPr/>
            </a:pPr>
            <a:endParaRPr lang="en-US" sz="2400" dirty="0">
              <a:solidFill>
                <a:srgbClr val="00206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buFont typeface="Arial" charset="0"/>
              <a:buChar char="•"/>
              <a:defRPr/>
            </a:pPr>
            <a:endParaRPr lang="uk-UA" sz="24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defRPr/>
            </a:pPr>
            <a:endParaRPr lang="ru-RU" sz="20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342900" indent="-342900">
              <a:buFont typeface="Arial" charset="0"/>
              <a:buChar char="•"/>
              <a:defRPr/>
            </a:pPr>
            <a:endParaRPr lang="en-US" sz="8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786058"/>
            <a:ext cx="3279800" cy="3723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214942" y="2786058"/>
            <a:ext cx="3357586" cy="373251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uk-UA" u="sng" dirty="0" smtClean="0">
                <a:latin typeface="Century Schoolbook" pitchFamily="18" charset="0"/>
              </a:rPr>
              <a:t>Журнали, які надають вільний безкоштовний доступ до своїх публікацій</a:t>
            </a:r>
            <a:endParaRPr lang="uk-UA" u="sng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14622"/>
            <a:ext cx="8229600" cy="404337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uk-UA" altLang="uk-UA" sz="24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Ж</a:t>
            </a:r>
            <a:r>
              <a:rPr lang="uk-UA" altLang="uk-UA" sz="2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урнали відкритого доступу </a:t>
            </a:r>
            <a:endParaRPr lang="uk-UA" altLang="uk-UA" sz="24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</a:pPr>
            <a:r>
              <a:rPr lang="uk-UA" alt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Вільний </a:t>
            </a:r>
            <a:r>
              <a:rPr lang="uk-UA" altLang="uk-UA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онлайновий</a:t>
            </a:r>
            <a:r>
              <a:rPr lang="uk-UA" alt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доступ для читачів без будь-яких фінансових, юридичних та технічних перешкод (</a:t>
            </a:r>
            <a:r>
              <a:rPr lang="uk-UA" altLang="uk-UA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невраховуючи</a:t>
            </a:r>
            <a:r>
              <a:rPr lang="uk-UA" alt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доступ до </a:t>
            </a:r>
            <a:r>
              <a:rPr lang="uk-UA" altLang="uk-UA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інтернет</a:t>
            </a:r>
            <a:r>
              <a:rPr lang="uk-UA" alt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)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endParaRPr lang="uk-UA" altLang="uk-UA" sz="9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uk-UA" altLang="uk-UA" sz="24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Гібридні журнали відкритого доступу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uk-UA" alt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Вільний </a:t>
            </a:r>
            <a:r>
              <a:rPr lang="uk-UA" altLang="uk-UA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онлайновий</a:t>
            </a:r>
            <a:r>
              <a:rPr lang="uk-UA" alt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доступ без будь яких затримок лише до тих статей, вільний доступ до яких оплачений авторами (їхніми установами чи </a:t>
            </a:r>
            <a:r>
              <a:rPr lang="uk-UA" altLang="uk-UA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грантодавцями</a:t>
            </a:r>
            <a:r>
              <a:rPr lang="uk-UA" alt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endParaRPr lang="uk-UA" altLang="uk-UA" sz="9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uk-UA" altLang="uk-UA" sz="24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Журнали із затримкою відкритого доступу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uk-UA" alt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Вільний </a:t>
            </a:r>
            <a:r>
              <a:rPr lang="uk-UA" altLang="uk-UA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онлайновий</a:t>
            </a:r>
            <a:r>
              <a:rPr lang="uk-UA" alt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доступ після закінчення періоду ембарго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uk-UA" altLang="uk-UA" sz="2000" b="1" dirty="0" smtClean="0">
                <a:solidFill>
                  <a:srgbClr val="CC0066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Не є</a:t>
            </a:r>
            <a:r>
              <a:rPr lang="uk-UA" altLang="uk-UA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журналами відкритого доступу</a:t>
            </a:r>
            <a:endParaRPr lang="en-US" altLang="uk-UA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endParaRPr lang="uk-UA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altLang="uk-UA" sz="5400" u="sng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Архіви</a:t>
            </a:r>
            <a:r>
              <a:rPr lang="ru-RU" altLang="uk-UA" sz="5400" u="sng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(репозитарії) відкритого доступу</a:t>
            </a:r>
            <a:r>
              <a:rPr lang="ru-RU" altLang="uk-UA" u="sng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uk-UA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Інституційні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електронні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архіви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(репозитарії)</a:t>
            </a:r>
          </a:p>
          <a:p>
            <a:pPr>
              <a:buFont typeface="Wingdings" pitchFamily="2" charset="2"/>
              <a:buChar char="§"/>
            </a:pP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Тематичні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електронні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архіви</a:t>
            </a:r>
            <a:endParaRPr lang="ru-RU" altLang="uk-UA" sz="2400" dirty="0" smtClean="0">
              <a:solidFill>
                <a:srgbClr val="002060"/>
              </a:solidFill>
              <a:latin typeface="Century Schoolbook" pitchFamily="18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</a:pPr>
            <a:r>
              <a:rPr lang="uk-UA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Агрегатори</a:t>
            </a:r>
            <a:r>
              <a:rPr lang="uk-UA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– дані з декількох архівів</a:t>
            </a:r>
            <a:endParaRPr lang="ru-RU" altLang="uk-UA" sz="2400" dirty="0" smtClean="0">
              <a:solidFill>
                <a:srgbClr val="002060"/>
              </a:solidFill>
              <a:latin typeface="Century Schoolbook" pitchFamily="18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</a:pPr>
            <a:r>
              <a:rPr lang="uk-UA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Державні – урядові дані</a:t>
            </a:r>
          </a:p>
          <a:p>
            <a:pPr>
              <a:buNone/>
            </a:pPr>
            <a:endParaRPr lang="ru-RU" altLang="uk-UA" sz="2400" dirty="0" smtClean="0">
              <a:solidFill>
                <a:srgbClr val="002060"/>
              </a:solidFill>
              <a:latin typeface="Century Schoolbook" pitchFamily="18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</a:pP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Створюються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через  </a:t>
            </a: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депонування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та </a:t>
            </a: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самоархівування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Self-Archiving) </a:t>
            </a: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ученими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своїх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робіт</a:t>
            </a:r>
            <a:endParaRPr lang="ru-RU" altLang="uk-UA" sz="2400" dirty="0" smtClean="0">
              <a:solidFill>
                <a:srgbClr val="002060"/>
              </a:solidFill>
              <a:latin typeface="Century Schoolbook" pitchFamily="18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</a:pP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Сумісні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з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стандартами </a:t>
            </a: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обміну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даними</a:t>
            </a:r>
            <a:r>
              <a:rPr lang="ru-RU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- </a:t>
            </a:r>
            <a:r>
              <a:rPr lang="en-US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Open Archives Initiative Protocol for </a:t>
            </a:r>
            <a:r>
              <a:rPr lang="en-US" altLang="uk-UA" sz="24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Metadate</a:t>
            </a:r>
            <a:r>
              <a:rPr lang="en-US" altLang="uk-UA" sz="24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Harvesting (OAI-PMH)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sz="40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Основні</a:t>
            </a:r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завдання</a:t>
            </a:r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репозитаріїв</a:t>
            </a:r>
            <a:r>
              <a:rPr lang="ru-RU" sz="4000" dirty="0" smtClean="0">
                <a:solidFill>
                  <a:srgbClr val="002060"/>
                </a:solidFill>
                <a:latin typeface="Century Schoolbook" pitchFamily="18" charset="0"/>
                <a:ea typeface="Arial Unicode MS" pitchFamily="34" charset="-128"/>
                <a:cs typeface="Arial Unicode MS" pitchFamily="34" charset="-128"/>
              </a:rPr>
              <a:t> відкритого доступу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3"/>
            <a:ext cx="8229600" cy="2857521"/>
          </a:xfrm>
        </p:spPr>
        <p:txBody>
          <a:bodyPr/>
          <a:lstStyle/>
          <a:p>
            <a:pPr lvl="1">
              <a:buFont typeface="Wingdings" pitchFamily="2" charset="2"/>
              <a:buChar char="§"/>
              <a:defRPr/>
            </a:pP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Забезпечити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вільний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доступ до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наукових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матеріалів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Забезпечити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їх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архівування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та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збереження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на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довготривалій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основі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Гарантувати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незмінність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е-публікації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8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Забезпечити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можливість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обміну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метаданими</a:t>
            </a:r>
            <a:endParaRPr lang="ru-RU" sz="2000" dirty="0" smtClean="0">
              <a:solidFill>
                <a:srgbClr val="00206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  <a:p>
            <a:endParaRPr lang="uk-UA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 l="14107" t="12143" r="30714" b="26057"/>
          <a:stretch>
            <a:fillRect/>
          </a:stretch>
        </p:blipFill>
        <p:spPr bwMode="auto">
          <a:xfrm>
            <a:off x="2000232" y="857231"/>
            <a:ext cx="7143768" cy="6000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6" name="Заголовок 1"/>
          <p:cNvSpPr>
            <a:spLocks noGrp="1"/>
          </p:cNvSpPr>
          <p:nvPr>
            <p:ph type="title"/>
          </p:nvPr>
        </p:nvSpPr>
        <p:spPr>
          <a:xfrm>
            <a:off x="2071688" y="0"/>
            <a:ext cx="7072312" cy="785813"/>
          </a:xfrm>
        </p:spPr>
        <p:txBody>
          <a:bodyPr/>
          <a:lstStyle/>
          <a:p>
            <a:r>
              <a:rPr lang="uk-UA" sz="4000" smtClean="0">
                <a:latin typeface="Times New Roman" pitchFamily="18" charset="0"/>
                <a:cs typeface="Times New Roman" pitchFamily="18" charset="0"/>
              </a:rPr>
              <a:t>Інституційний репозитарій</a:t>
            </a:r>
          </a:p>
        </p:txBody>
      </p:sp>
      <p:pic>
        <p:nvPicPr>
          <p:cNvPr id="18437" name="Picture 2" descr="D:\Робочі документи_2019\Фото_бібліотека\Матеріали для стенд\Фото на стенд_25.01.19\Фото_стенд_30.01.19\Фото_10_Інституційний-репозитарі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70338" y="1643063"/>
            <a:ext cx="5173662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amp;Kcy;&amp;acy;&amp;rcy;&amp;tcy;&amp;icy;&amp;ncy;&amp;kcy;&amp;icy; &amp;pcy;&amp;ocy; &amp;zcy;&amp;acy;&amp;pcy;&amp;rcy;&amp;ocy;&amp;scy;&amp;ucy; d space &amp;iukcy;&amp;ncy;&amp;scy;&amp;tcy;&amp;icy;&amp;tcy;&amp;ucy;&amp;tscy;&amp;iukcy;&amp;jcy;&amp;ncy;&amp;icy;&amp;jcy; &amp;rcy;&amp;iecy;&amp;pcy;&amp;ocy;&amp;zcy;&amp;icy;&amp;tcy;&amp;acy;&amp;rcy;&amp;iukcy;&amp;jcy;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428868"/>
            <a:ext cx="1571636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  <p:pic>
        <p:nvPicPr>
          <p:cNvPr id="18439" name="Picture 39" descr="БИБЛИОТЕ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-214313"/>
            <a:ext cx="1571625" cy="2216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25" y="0"/>
            <a:ext cx="6543675" cy="796925"/>
          </a:xfrm>
        </p:spPr>
        <p:txBody>
          <a:bodyPr/>
          <a:lstStyle/>
          <a:p>
            <a:pPr>
              <a:defRPr/>
            </a:pPr>
            <a:r>
              <a:rPr lang="uk-UA" sz="2400" b="1" kern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Наповнення Інституційного репозитарію у розрізі видів документів</a:t>
            </a:r>
            <a:endParaRPr lang="uk-UA" sz="2400" dirty="0"/>
          </a:p>
        </p:txBody>
      </p:sp>
      <p:pic>
        <p:nvPicPr>
          <p:cNvPr id="5" name="Рисунок 4" descr="&amp;Kcy;&amp;acy;&amp;rcy;&amp;tcy;&amp;icy;&amp;ncy;&amp;kcy;&amp;icy; &amp;pcy;&amp;ocy; &amp;zcy;&amp;acy;&amp;pcy;&amp;rcy;&amp;ocy;&amp;scy;&amp;ucy; d space &amp;iukcy;&amp;ncy;&amp;scy;&amp;tcy;&amp;icy;&amp;tcy;&amp;ucy;&amp;tscy;&amp;iukcy;&amp;jcy;&amp;ncy;&amp;icy;&amp;jcy; &amp;rcy;&amp;iecy;&amp;pcy;&amp;ocy;&amp;zcy;&amp;icy;&amp;tcy;&amp;acy;&amp;rcy;&amp;iukcy;&amp;j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428868"/>
            <a:ext cx="1571636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  <p:pic>
        <p:nvPicPr>
          <p:cNvPr id="19461" name="Picture 39" descr="БИБЛИОТЕ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15716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/>
          <a:srcRect l="2079" t="37688" r="58750" b="42555"/>
          <a:stretch>
            <a:fillRect/>
          </a:stretch>
        </p:blipFill>
        <p:spPr bwMode="auto">
          <a:xfrm>
            <a:off x="2071688" y="857250"/>
            <a:ext cx="5356225" cy="20002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/>
          <a:srcRect l="2079" t="59357" r="58750" b="11964"/>
          <a:stretch>
            <a:fillRect/>
          </a:stretch>
        </p:blipFill>
        <p:spPr bwMode="auto">
          <a:xfrm>
            <a:off x="2149475" y="3000375"/>
            <a:ext cx="6851650" cy="3714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464" name="Скругленная прямоугольная выноска 9"/>
          <p:cNvSpPr>
            <a:spLocks noChangeArrowheads="1"/>
          </p:cNvSpPr>
          <p:nvPr/>
        </p:nvSpPr>
        <p:spPr bwMode="auto">
          <a:xfrm>
            <a:off x="7643813" y="785813"/>
            <a:ext cx="1271587" cy="1071562"/>
          </a:xfrm>
          <a:prstGeom prst="wedgeRoundRectCallout">
            <a:avLst>
              <a:gd name="adj1" fmla="val -56134"/>
              <a:gd name="adj2" fmla="val 143764"/>
              <a:gd name="adj3" fmla="val 16667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uk-UA"/>
              <a:t>Станом на 01.04.19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uk-UA" b="1" dirty="0" smtClean="0">
                <a:latin typeface="Century Schoolbook" pitchFamily="18" charset="0"/>
              </a:rPr>
              <a:t>Авторське право на твір</a:t>
            </a:r>
            <a:endParaRPr lang="uk-UA" b="1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1200" dirty="0" smtClean="0"/>
              <a:t>	</a:t>
            </a:r>
            <a:r>
              <a:rPr lang="ru-RU" sz="1400" b="1" dirty="0" err="1" smtClean="0"/>
              <a:t>Основним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законодавчим</a:t>
            </a:r>
            <a:r>
              <a:rPr lang="ru-RU" sz="1400" b="1" dirty="0" smtClean="0"/>
              <a:t> актом України </a:t>
            </a:r>
            <a:r>
              <a:rPr lang="ru-RU" sz="1400" b="1" dirty="0" err="1" smtClean="0"/>
              <a:t>щодо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авторського</a:t>
            </a:r>
            <a:r>
              <a:rPr lang="ru-RU" sz="1400" b="1" dirty="0" smtClean="0"/>
              <a:t> права та </a:t>
            </a:r>
            <a:r>
              <a:rPr lang="ru-RU" sz="1400" b="1" dirty="0" err="1" smtClean="0"/>
              <a:t>суміжних</a:t>
            </a:r>
            <a:r>
              <a:rPr lang="ru-RU" sz="1400" b="1" dirty="0" smtClean="0"/>
              <a:t> прав </a:t>
            </a:r>
            <a:r>
              <a:rPr lang="ru-RU" sz="1400" b="1" dirty="0" err="1" smtClean="0"/>
              <a:t>є</a:t>
            </a:r>
            <a:r>
              <a:rPr lang="ru-RU" sz="1400" b="1" dirty="0" smtClean="0"/>
              <a:t> </a:t>
            </a:r>
            <a:r>
              <a:rPr lang="ru-RU" sz="1400" b="1" u="sng" dirty="0" smtClean="0">
                <a:hlinkClick r:id="rId2"/>
              </a:rPr>
              <a:t>Закон України "Про </a:t>
            </a:r>
            <a:r>
              <a:rPr lang="ru-RU" sz="1400" b="1" u="sng" dirty="0" err="1" smtClean="0">
                <a:hlinkClick r:id="rId2"/>
              </a:rPr>
              <a:t>авторське</a:t>
            </a:r>
            <a:r>
              <a:rPr lang="ru-RU" sz="1400" b="1" u="sng" dirty="0" smtClean="0">
                <a:hlinkClick r:id="rId2"/>
              </a:rPr>
              <a:t> право і </a:t>
            </a:r>
            <a:r>
              <a:rPr lang="ru-RU" sz="1400" b="1" u="sng" dirty="0" err="1" smtClean="0">
                <a:hlinkClick r:id="rId2"/>
              </a:rPr>
              <a:t>суміжні</a:t>
            </a:r>
            <a:r>
              <a:rPr lang="ru-RU" sz="1400" b="1" u="sng" dirty="0" smtClean="0">
                <a:hlinkClick r:id="rId2"/>
              </a:rPr>
              <a:t> права" </a:t>
            </a:r>
            <a:r>
              <a:rPr lang="ru-RU" sz="1400" b="1" dirty="0" smtClean="0"/>
              <a:t>в </a:t>
            </a:r>
            <a:r>
              <a:rPr lang="ru-RU" sz="1400" b="1" dirty="0" err="1" smtClean="0"/>
              <a:t>редакції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від</a:t>
            </a:r>
            <a:r>
              <a:rPr lang="ru-RU" sz="1400" b="1" dirty="0" smtClean="0"/>
              <a:t> 22.05.2003 р.</a:t>
            </a:r>
          </a:p>
          <a:p>
            <a:pPr algn="ctr">
              <a:buNone/>
            </a:pPr>
            <a:endParaRPr lang="ru-RU" sz="1400" b="1" dirty="0" smtClean="0"/>
          </a:p>
          <a:p>
            <a:pPr algn="ctr">
              <a:buNone/>
            </a:pPr>
            <a:r>
              <a:rPr lang="ru-RU" sz="1400" b="1" dirty="0" smtClean="0"/>
              <a:t>Цей Закон </a:t>
            </a:r>
            <a:r>
              <a:rPr lang="ru-RU" sz="1400" b="1" dirty="0" err="1" smtClean="0"/>
              <a:t>визначає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наступний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перелік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об'єктів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авторського</a:t>
            </a:r>
            <a:r>
              <a:rPr lang="ru-RU" sz="1400" b="1" dirty="0" smtClean="0"/>
              <a:t> права:</a:t>
            </a:r>
          </a:p>
          <a:p>
            <a:pPr lvl="0"/>
            <a:r>
              <a:rPr lang="ru-RU" sz="1200" u="sng" dirty="0" err="1" smtClean="0">
                <a:hlinkClick r:id="rId3"/>
              </a:rPr>
              <a:t>літературні</a:t>
            </a:r>
            <a:r>
              <a:rPr lang="ru-RU" sz="1200" u="sng" dirty="0" smtClean="0">
                <a:hlinkClick r:id="rId3"/>
              </a:rPr>
              <a:t> </a:t>
            </a:r>
            <a:r>
              <a:rPr lang="ru-RU" sz="1200" u="sng" dirty="0" err="1" smtClean="0">
                <a:hlinkClick r:id="rId3"/>
              </a:rPr>
              <a:t>письмові</a:t>
            </a:r>
            <a:r>
              <a:rPr lang="ru-RU" sz="1200" u="sng" dirty="0" smtClean="0">
                <a:hlinkClick r:id="rId3"/>
              </a:rPr>
              <a:t> твори</a:t>
            </a:r>
            <a:r>
              <a:rPr lang="ru-RU" sz="1200" dirty="0" smtClean="0"/>
              <a:t> </a:t>
            </a:r>
            <a:r>
              <a:rPr lang="ru-RU" sz="1200" dirty="0" err="1" smtClean="0"/>
              <a:t>белетристичного</a:t>
            </a:r>
            <a:r>
              <a:rPr lang="ru-RU" sz="1200" dirty="0" smtClean="0"/>
              <a:t>, </a:t>
            </a:r>
            <a:r>
              <a:rPr lang="ru-RU" sz="1200" dirty="0" err="1" smtClean="0"/>
              <a:t>публіцистичного</a:t>
            </a:r>
            <a:r>
              <a:rPr lang="ru-RU" sz="1200" dirty="0" smtClean="0"/>
              <a:t>, наукового, </a:t>
            </a:r>
            <a:r>
              <a:rPr lang="ru-RU" sz="1200" dirty="0" err="1" smtClean="0"/>
              <a:t>технічного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або</a:t>
            </a:r>
            <a:r>
              <a:rPr lang="ru-RU" sz="1200" dirty="0" smtClean="0"/>
              <a:t> </a:t>
            </a:r>
            <a:r>
              <a:rPr lang="ru-RU" sz="1200" dirty="0" err="1" smtClean="0"/>
              <a:t>іншого</a:t>
            </a:r>
            <a:r>
              <a:rPr lang="ru-RU" sz="1200" dirty="0" smtClean="0"/>
              <a:t> характеру (книги, </a:t>
            </a:r>
            <a:r>
              <a:rPr lang="ru-RU" sz="1200" dirty="0" err="1" smtClean="0"/>
              <a:t>брошури</a:t>
            </a:r>
            <a:r>
              <a:rPr lang="ru-RU" sz="1200" dirty="0" smtClean="0"/>
              <a:t>, </a:t>
            </a:r>
            <a:r>
              <a:rPr lang="ru-RU" sz="1200" dirty="0" err="1" smtClean="0"/>
              <a:t>статті</a:t>
            </a:r>
            <a:r>
              <a:rPr lang="ru-RU" sz="1200" dirty="0" smtClean="0"/>
              <a:t> </a:t>
            </a:r>
            <a:r>
              <a:rPr lang="ru-RU" sz="1200" dirty="0" err="1" smtClean="0"/>
              <a:t>тощо</a:t>
            </a:r>
            <a:r>
              <a:rPr lang="ru-RU" sz="1200" dirty="0" smtClean="0"/>
              <a:t>);</a:t>
            </a:r>
          </a:p>
          <a:p>
            <a:pPr lvl="0"/>
            <a:r>
              <a:rPr lang="ru-RU" sz="1200" dirty="0" err="1" smtClean="0"/>
              <a:t>виступи</a:t>
            </a:r>
            <a:r>
              <a:rPr lang="ru-RU" sz="1200" dirty="0" smtClean="0"/>
              <a:t>, </a:t>
            </a:r>
            <a:r>
              <a:rPr lang="ru-RU" sz="1200" dirty="0" err="1" smtClean="0"/>
              <a:t>лекції</a:t>
            </a:r>
            <a:r>
              <a:rPr lang="ru-RU" sz="1200" dirty="0" smtClean="0"/>
              <a:t>, </a:t>
            </a:r>
            <a:r>
              <a:rPr lang="ru-RU" sz="1200" dirty="0" err="1" smtClean="0"/>
              <a:t>промови</a:t>
            </a:r>
            <a:r>
              <a:rPr lang="ru-RU" sz="1200" dirty="0" smtClean="0"/>
              <a:t>, </a:t>
            </a:r>
            <a:r>
              <a:rPr lang="ru-RU" sz="1200" dirty="0" err="1" smtClean="0"/>
              <a:t>проповіді</a:t>
            </a:r>
            <a:r>
              <a:rPr lang="ru-RU" sz="1200" dirty="0" smtClean="0"/>
              <a:t> та </a:t>
            </a:r>
            <a:r>
              <a:rPr lang="ru-RU" sz="1200" dirty="0" err="1" smtClean="0"/>
              <a:t>інші</a:t>
            </a:r>
            <a:r>
              <a:rPr lang="ru-RU" sz="1200" dirty="0" smtClean="0"/>
              <a:t> </a:t>
            </a:r>
            <a:r>
              <a:rPr lang="ru-RU" sz="1200" dirty="0" err="1" smtClean="0"/>
              <a:t>усні</a:t>
            </a:r>
            <a:r>
              <a:rPr lang="ru-RU" sz="1200" dirty="0" smtClean="0"/>
              <a:t> твори;</a:t>
            </a:r>
          </a:p>
          <a:p>
            <a:pPr lvl="0"/>
            <a:r>
              <a:rPr lang="ru-RU" sz="1200" u="sng" dirty="0" err="1" smtClean="0">
                <a:hlinkClick r:id="rId4"/>
              </a:rPr>
              <a:t>комп'ютерні</a:t>
            </a:r>
            <a:r>
              <a:rPr lang="ru-RU" sz="1200" u="sng" dirty="0" smtClean="0">
                <a:hlinkClick r:id="rId4"/>
              </a:rPr>
              <a:t> </a:t>
            </a:r>
            <a:r>
              <a:rPr lang="ru-RU" sz="1200" u="sng" dirty="0" err="1" smtClean="0">
                <a:hlinkClick r:id="rId4"/>
              </a:rPr>
              <a:t>програми</a:t>
            </a:r>
            <a:r>
              <a:rPr lang="ru-RU" sz="1200" dirty="0" smtClean="0"/>
              <a:t>;</a:t>
            </a:r>
          </a:p>
          <a:p>
            <a:pPr lvl="0"/>
            <a:r>
              <a:rPr lang="ru-RU" sz="1200" u="sng" dirty="0" err="1" smtClean="0">
                <a:hlinkClick r:id="rId5"/>
              </a:rPr>
              <a:t>бази</a:t>
            </a:r>
            <a:r>
              <a:rPr lang="ru-RU" sz="1200" u="sng" dirty="0" smtClean="0">
                <a:hlinkClick r:id="rId5"/>
              </a:rPr>
              <a:t> </a:t>
            </a:r>
            <a:r>
              <a:rPr lang="ru-RU" sz="1200" u="sng" dirty="0" err="1" smtClean="0">
                <a:hlinkClick r:id="rId5"/>
              </a:rPr>
              <a:t>даних</a:t>
            </a:r>
            <a:r>
              <a:rPr lang="ru-RU" sz="1200" u="sng" dirty="0" smtClean="0">
                <a:hlinkClick r:id="rId5"/>
              </a:rPr>
              <a:t>;</a:t>
            </a:r>
            <a:endParaRPr lang="ru-RU" sz="1200" dirty="0" smtClean="0"/>
          </a:p>
          <a:p>
            <a:pPr lvl="0"/>
            <a:r>
              <a:rPr lang="ru-RU" sz="1200" u="sng" dirty="0" err="1" smtClean="0">
                <a:hlinkClick r:id="rId6"/>
              </a:rPr>
              <a:t>музичні</a:t>
            </a:r>
            <a:r>
              <a:rPr lang="ru-RU" sz="1200" u="sng" dirty="0" smtClean="0">
                <a:hlinkClick r:id="rId6"/>
              </a:rPr>
              <a:t> твори </a:t>
            </a:r>
            <a:r>
              <a:rPr lang="ru-RU" sz="1200" u="sng" dirty="0" err="1" smtClean="0">
                <a:hlinkClick r:id="rId6"/>
              </a:rPr>
              <a:t>з</a:t>
            </a:r>
            <a:r>
              <a:rPr lang="ru-RU" sz="1200" u="sng" dirty="0" smtClean="0">
                <a:hlinkClick r:id="rId6"/>
              </a:rPr>
              <a:t> текстом і без тексту</a:t>
            </a:r>
            <a:r>
              <a:rPr lang="ru-RU" sz="1200" dirty="0" smtClean="0"/>
              <a:t>;</a:t>
            </a:r>
          </a:p>
          <a:p>
            <a:pPr lvl="0"/>
            <a:r>
              <a:rPr lang="ru-RU" sz="1200" dirty="0" err="1" smtClean="0"/>
              <a:t>драматичні</a:t>
            </a:r>
            <a:r>
              <a:rPr lang="ru-RU" sz="1200" dirty="0" smtClean="0"/>
              <a:t>, </a:t>
            </a:r>
            <a:r>
              <a:rPr lang="ru-RU" sz="1200" dirty="0" err="1" smtClean="0"/>
              <a:t>музично-драматичні</a:t>
            </a:r>
            <a:r>
              <a:rPr lang="ru-RU" sz="1200" dirty="0" smtClean="0"/>
              <a:t> твори, </a:t>
            </a:r>
            <a:r>
              <a:rPr lang="ru-RU" sz="1200" dirty="0" err="1" smtClean="0"/>
              <a:t>пантоміми</a:t>
            </a:r>
            <a:r>
              <a:rPr lang="ru-RU" sz="1200" dirty="0" smtClean="0"/>
              <a:t>, </a:t>
            </a:r>
            <a:r>
              <a:rPr lang="ru-RU" sz="1200" dirty="0" err="1" smtClean="0"/>
              <a:t>хореографічні</a:t>
            </a:r>
            <a:r>
              <a:rPr lang="ru-RU" sz="1200" dirty="0" smtClean="0"/>
              <a:t> та </a:t>
            </a:r>
            <a:r>
              <a:rPr lang="ru-RU" sz="1200" dirty="0" err="1" smtClean="0"/>
              <a:t>інші</a:t>
            </a:r>
            <a:r>
              <a:rPr lang="ru-RU" sz="1200" dirty="0" smtClean="0"/>
              <a:t> твори, </a:t>
            </a:r>
            <a:r>
              <a:rPr lang="ru-RU" sz="1200" dirty="0" err="1" smtClean="0"/>
              <a:t>створені</a:t>
            </a:r>
            <a:r>
              <a:rPr lang="ru-RU" sz="1200" dirty="0" smtClean="0"/>
              <a:t> для </a:t>
            </a:r>
            <a:r>
              <a:rPr lang="ru-RU" sz="1200" dirty="0" err="1" smtClean="0"/>
              <a:t>сценічного</a:t>
            </a:r>
            <a:r>
              <a:rPr lang="ru-RU" sz="1200" dirty="0" smtClean="0"/>
              <a:t> показу, та </a:t>
            </a:r>
            <a:r>
              <a:rPr lang="ru-RU" sz="1200" dirty="0" err="1" smtClean="0"/>
              <a:t>їх</a:t>
            </a:r>
            <a:r>
              <a:rPr lang="ru-RU" sz="1200" dirty="0" smtClean="0"/>
              <a:t> постановки;</a:t>
            </a:r>
          </a:p>
          <a:p>
            <a:pPr lvl="0"/>
            <a:r>
              <a:rPr lang="ru-RU" sz="1200" dirty="0" err="1" smtClean="0"/>
              <a:t>аудіовізуальні</a:t>
            </a:r>
            <a:r>
              <a:rPr lang="ru-RU" sz="1200" dirty="0" smtClean="0"/>
              <a:t> твори;</a:t>
            </a:r>
          </a:p>
          <a:p>
            <a:pPr lvl="0"/>
            <a:r>
              <a:rPr lang="ru-RU" sz="1200" dirty="0" smtClean="0"/>
              <a:t>твори </a:t>
            </a:r>
            <a:r>
              <a:rPr lang="ru-RU" sz="1200" dirty="0" err="1" smtClean="0"/>
              <a:t>образотворчого</a:t>
            </a:r>
            <a:r>
              <a:rPr lang="ru-RU" sz="1200" dirty="0" smtClean="0"/>
              <a:t> мистецтва;</a:t>
            </a:r>
          </a:p>
          <a:p>
            <a:pPr lvl="0"/>
            <a:r>
              <a:rPr lang="ru-RU" sz="1200" dirty="0" smtClean="0"/>
              <a:t>твори </a:t>
            </a:r>
            <a:r>
              <a:rPr lang="ru-RU" sz="1200" dirty="0" err="1" smtClean="0"/>
              <a:t>архітектури</a:t>
            </a:r>
            <a:r>
              <a:rPr lang="ru-RU" sz="1200" dirty="0" smtClean="0"/>
              <a:t>, </a:t>
            </a:r>
            <a:r>
              <a:rPr lang="ru-RU" sz="1200" dirty="0" err="1" smtClean="0"/>
              <a:t>містобудування</a:t>
            </a:r>
            <a:r>
              <a:rPr lang="ru-RU" sz="1200" dirty="0" smtClean="0"/>
              <a:t> і садово-паркового мистецтва;</a:t>
            </a:r>
          </a:p>
          <a:p>
            <a:pPr lvl="0"/>
            <a:r>
              <a:rPr lang="ru-RU" sz="1200" u="sng" dirty="0" err="1" smtClean="0">
                <a:hlinkClick r:id="rId7"/>
              </a:rPr>
              <a:t>фотографічні</a:t>
            </a:r>
            <a:r>
              <a:rPr lang="ru-RU" sz="1200" u="sng" dirty="0" smtClean="0">
                <a:hlinkClick r:id="rId7"/>
              </a:rPr>
              <a:t> твори, у тому </a:t>
            </a:r>
            <a:r>
              <a:rPr lang="ru-RU" sz="1200" u="sng" dirty="0" err="1" smtClean="0">
                <a:hlinkClick r:id="rId7"/>
              </a:rPr>
              <a:t>числі</a:t>
            </a:r>
            <a:r>
              <a:rPr lang="ru-RU" sz="1200" u="sng" dirty="0" smtClean="0">
                <a:hlinkClick r:id="rId7"/>
              </a:rPr>
              <a:t> твори, </a:t>
            </a:r>
            <a:r>
              <a:rPr lang="ru-RU" sz="1200" u="sng" dirty="0" err="1" smtClean="0">
                <a:hlinkClick r:id="rId7"/>
              </a:rPr>
              <a:t>виконані</a:t>
            </a:r>
            <a:r>
              <a:rPr lang="ru-RU" sz="1200" u="sng" dirty="0" smtClean="0">
                <a:hlinkClick r:id="rId7"/>
              </a:rPr>
              <a:t> способами, </a:t>
            </a:r>
            <a:r>
              <a:rPr lang="ru-RU" sz="1200" u="sng" dirty="0" err="1" smtClean="0">
                <a:hlinkClick r:id="rId7"/>
              </a:rPr>
              <a:t>подібними</a:t>
            </a:r>
            <a:r>
              <a:rPr lang="ru-RU" sz="1200" u="sng" dirty="0" smtClean="0">
                <a:hlinkClick r:id="rId7"/>
              </a:rPr>
              <a:t> до </a:t>
            </a:r>
            <a:r>
              <a:rPr lang="ru-RU" sz="1200" u="sng" dirty="0" err="1" smtClean="0">
                <a:hlinkClick r:id="rId7"/>
              </a:rPr>
              <a:t>фотографії</a:t>
            </a:r>
            <a:r>
              <a:rPr lang="ru-RU" sz="1200" dirty="0" smtClean="0"/>
              <a:t>;</a:t>
            </a:r>
          </a:p>
          <a:p>
            <a:pPr lvl="0"/>
            <a:r>
              <a:rPr lang="ru-RU" sz="1200" dirty="0" smtClean="0"/>
              <a:t>твори </a:t>
            </a:r>
            <a:r>
              <a:rPr lang="ru-RU" sz="1200" dirty="0" err="1" smtClean="0"/>
              <a:t>ужиткового</a:t>
            </a:r>
            <a:r>
              <a:rPr lang="ru-RU" sz="1200" dirty="0" smtClean="0"/>
              <a:t> мистецтва;</a:t>
            </a:r>
          </a:p>
          <a:p>
            <a:pPr lvl="0"/>
            <a:r>
              <a:rPr lang="ru-RU" sz="1200" dirty="0" err="1" smtClean="0"/>
              <a:t>ілюстрації</a:t>
            </a:r>
            <a:r>
              <a:rPr lang="ru-RU" sz="1200" dirty="0" smtClean="0"/>
              <a:t>, </a:t>
            </a:r>
            <a:r>
              <a:rPr lang="ru-RU" sz="1200" dirty="0" err="1" smtClean="0"/>
              <a:t>карти</a:t>
            </a:r>
            <a:r>
              <a:rPr lang="ru-RU" sz="1200" dirty="0" smtClean="0"/>
              <a:t>, </a:t>
            </a:r>
            <a:r>
              <a:rPr lang="ru-RU" sz="1200" dirty="0" err="1" smtClean="0"/>
              <a:t>плани</a:t>
            </a:r>
            <a:r>
              <a:rPr lang="ru-RU" sz="1200" dirty="0" smtClean="0"/>
              <a:t>, </a:t>
            </a:r>
            <a:r>
              <a:rPr lang="ru-RU" sz="1200" dirty="0" err="1" smtClean="0"/>
              <a:t>креслення</a:t>
            </a:r>
            <a:r>
              <a:rPr lang="ru-RU" sz="1200" dirty="0" smtClean="0"/>
              <a:t>, </a:t>
            </a:r>
            <a:r>
              <a:rPr lang="ru-RU" sz="1200" dirty="0" err="1" smtClean="0"/>
              <a:t>ескізи</a:t>
            </a:r>
            <a:r>
              <a:rPr lang="ru-RU" sz="1200" dirty="0" smtClean="0"/>
              <a:t>, </a:t>
            </a:r>
            <a:r>
              <a:rPr lang="ru-RU" sz="1200" dirty="0" err="1" smtClean="0"/>
              <a:t>пластичні</a:t>
            </a:r>
            <a:r>
              <a:rPr lang="ru-RU" sz="1200" dirty="0" smtClean="0"/>
              <a:t> твори,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стосуються</a:t>
            </a:r>
            <a:r>
              <a:rPr lang="ru-RU" sz="1200" dirty="0" smtClean="0"/>
              <a:t> </a:t>
            </a:r>
            <a:r>
              <a:rPr lang="ru-RU" sz="1200" dirty="0" err="1" smtClean="0"/>
              <a:t>географії</a:t>
            </a:r>
            <a:r>
              <a:rPr lang="ru-RU" sz="1200" dirty="0" smtClean="0"/>
              <a:t>, </a:t>
            </a:r>
            <a:r>
              <a:rPr lang="ru-RU" sz="1200" dirty="0" err="1" smtClean="0"/>
              <a:t>геології</a:t>
            </a:r>
            <a:r>
              <a:rPr lang="ru-RU" sz="1200" dirty="0" smtClean="0"/>
              <a:t>, </a:t>
            </a:r>
            <a:r>
              <a:rPr lang="ru-RU" sz="1200" dirty="0" err="1" smtClean="0"/>
              <a:t>топографії</a:t>
            </a:r>
            <a:r>
              <a:rPr lang="ru-RU" sz="1200" dirty="0" smtClean="0"/>
              <a:t>, </a:t>
            </a:r>
            <a:r>
              <a:rPr lang="ru-RU" sz="1200" dirty="0" err="1" smtClean="0"/>
              <a:t>техніки</a:t>
            </a:r>
            <a:r>
              <a:rPr lang="ru-RU" sz="1200" dirty="0" smtClean="0"/>
              <a:t>, </a:t>
            </a:r>
            <a:r>
              <a:rPr lang="ru-RU" sz="1200" dirty="0" err="1" smtClean="0"/>
              <a:t>архітектури</a:t>
            </a:r>
            <a:r>
              <a:rPr lang="ru-RU" sz="1200" dirty="0" smtClean="0"/>
              <a:t> та </a:t>
            </a:r>
            <a:r>
              <a:rPr lang="ru-RU" sz="1200" dirty="0" err="1" smtClean="0"/>
              <a:t>інших</a:t>
            </a:r>
            <a:r>
              <a:rPr lang="ru-RU" sz="1200" dirty="0" smtClean="0"/>
              <a:t> сфер </a:t>
            </a:r>
            <a:r>
              <a:rPr lang="ru-RU" sz="1200" dirty="0" err="1" smtClean="0"/>
              <a:t>діяльності</a:t>
            </a:r>
            <a:r>
              <a:rPr lang="ru-RU" sz="1200" dirty="0" smtClean="0"/>
              <a:t>;</a:t>
            </a:r>
          </a:p>
          <a:p>
            <a:pPr lvl="0"/>
            <a:r>
              <a:rPr lang="ru-RU" sz="1200" dirty="0" err="1" smtClean="0"/>
              <a:t>сценічні</a:t>
            </a:r>
            <a:r>
              <a:rPr lang="ru-RU" sz="1200" dirty="0" smtClean="0"/>
              <a:t> </a:t>
            </a:r>
            <a:r>
              <a:rPr lang="ru-RU" sz="1200" dirty="0" err="1" smtClean="0"/>
              <a:t>обробки</a:t>
            </a:r>
            <a:r>
              <a:rPr lang="ru-RU" sz="1200" dirty="0" smtClean="0"/>
              <a:t> </a:t>
            </a:r>
            <a:r>
              <a:rPr lang="ru-RU" sz="1200" dirty="0" err="1" smtClean="0"/>
              <a:t>творів</a:t>
            </a:r>
            <a:r>
              <a:rPr lang="ru-RU" sz="1200" dirty="0" smtClean="0"/>
              <a:t>, </a:t>
            </a:r>
            <a:r>
              <a:rPr lang="ru-RU" sz="1200" dirty="0" err="1" smtClean="0"/>
              <a:t>обробки</a:t>
            </a:r>
            <a:r>
              <a:rPr lang="ru-RU" sz="1200" dirty="0" smtClean="0"/>
              <a:t> фольклору, </a:t>
            </a:r>
            <a:r>
              <a:rPr lang="ru-RU" sz="1200" dirty="0" err="1" smtClean="0"/>
              <a:t>придатні</a:t>
            </a:r>
            <a:r>
              <a:rPr lang="ru-RU" sz="1200" dirty="0" smtClean="0"/>
              <a:t> для </a:t>
            </a:r>
            <a:r>
              <a:rPr lang="ru-RU" sz="1200" dirty="0" err="1" smtClean="0"/>
              <a:t>сценічного</a:t>
            </a:r>
            <a:r>
              <a:rPr lang="ru-RU" sz="1200" dirty="0" smtClean="0"/>
              <a:t> показу;</a:t>
            </a:r>
          </a:p>
          <a:p>
            <a:pPr lvl="0"/>
            <a:r>
              <a:rPr lang="ru-RU" sz="1200" dirty="0" err="1" smtClean="0"/>
              <a:t>похідні</a:t>
            </a:r>
            <a:r>
              <a:rPr lang="ru-RU" sz="1200" dirty="0" smtClean="0"/>
              <a:t> твори;</a:t>
            </a:r>
          </a:p>
          <a:p>
            <a:pPr lvl="0"/>
            <a:r>
              <a:rPr lang="ru-RU" sz="1200" dirty="0" err="1" smtClean="0"/>
              <a:t>збірники</a:t>
            </a:r>
            <a:r>
              <a:rPr lang="ru-RU" sz="1200" dirty="0" smtClean="0"/>
              <a:t> </a:t>
            </a:r>
            <a:r>
              <a:rPr lang="ru-RU" sz="1200" dirty="0" err="1" smtClean="0"/>
              <a:t>творів</a:t>
            </a:r>
            <a:r>
              <a:rPr lang="ru-RU" sz="1200" dirty="0" smtClean="0"/>
              <a:t>, </a:t>
            </a:r>
            <a:r>
              <a:rPr lang="ru-RU" sz="1200" dirty="0" err="1" smtClean="0"/>
              <a:t>збірники</a:t>
            </a:r>
            <a:r>
              <a:rPr lang="ru-RU" sz="1200" dirty="0" smtClean="0"/>
              <a:t> </a:t>
            </a:r>
            <a:r>
              <a:rPr lang="ru-RU" sz="1200" dirty="0" err="1" smtClean="0"/>
              <a:t>обробок</a:t>
            </a:r>
            <a:r>
              <a:rPr lang="ru-RU" sz="1200" dirty="0" smtClean="0"/>
              <a:t> фольклору, </a:t>
            </a:r>
            <a:r>
              <a:rPr lang="ru-RU" sz="1200" dirty="0" err="1" smtClean="0"/>
              <a:t>енциклопедії</a:t>
            </a:r>
            <a:r>
              <a:rPr lang="ru-RU" sz="1200" dirty="0" smtClean="0"/>
              <a:t> та </a:t>
            </a:r>
            <a:r>
              <a:rPr lang="ru-RU" sz="1200" dirty="0" err="1" smtClean="0"/>
              <a:t>антології</a:t>
            </a:r>
            <a:r>
              <a:rPr lang="ru-RU" sz="1200" dirty="0" smtClean="0"/>
              <a:t>, </a:t>
            </a:r>
            <a:r>
              <a:rPr lang="ru-RU" sz="1200" dirty="0" err="1" smtClean="0"/>
              <a:t>збірники</a:t>
            </a:r>
            <a:r>
              <a:rPr lang="ru-RU" sz="1200" dirty="0" smtClean="0"/>
              <a:t> </a:t>
            </a:r>
            <a:r>
              <a:rPr lang="ru-RU" sz="1200" dirty="0" err="1" smtClean="0"/>
              <a:t>звичайних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даних</a:t>
            </a:r>
            <a:r>
              <a:rPr lang="ru-RU" sz="1200" dirty="0" smtClean="0"/>
              <a:t>, </a:t>
            </a:r>
            <a:r>
              <a:rPr lang="ru-RU" sz="1200" dirty="0" err="1" smtClean="0"/>
              <a:t>інші</a:t>
            </a:r>
            <a:r>
              <a:rPr lang="ru-RU" sz="1200" dirty="0" smtClean="0"/>
              <a:t> </a:t>
            </a:r>
            <a:r>
              <a:rPr lang="ru-RU" sz="1200" dirty="0" err="1" smtClean="0"/>
              <a:t>складені</a:t>
            </a:r>
            <a:r>
              <a:rPr lang="ru-RU" sz="1200" dirty="0" smtClean="0"/>
              <a:t> твори за </a:t>
            </a:r>
            <a:r>
              <a:rPr lang="ru-RU" sz="1200" dirty="0" err="1" smtClean="0"/>
              <a:t>умови</a:t>
            </a:r>
            <a:r>
              <a:rPr lang="ru-RU" sz="1200" dirty="0" smtClean="0"/>
              <a:t>, </a:t>
            </a:r>
            <a:r>
              <a:rPr lang="ru-RU" sz="1200" dirty="0" err="1" smtClean="0"/>
              <a:t>що</a:t>
            </a:r>
            <a:r>
              <a:rPr lang="ru-RU" sz="1200" dirty="0" smtClean="0"/>
              <a:t> вони </a:t>
            </a:r>
            <a:r>
              <a:rPr lang="ru-RU" sz="1200" dirty="0" err="1" smtClean="0"/>
              <a:t>є</a:t>
            </a:r>
            <a:r>
              <a:rPr lang="ru-RU" sz="1200" dirty="0" smtClean="0"/>
              <a:t> результатом </a:t>
            </a:r>
            <a:r>
              <a:rPr lang="ru-RU" sz="1200" dirty="0" err="1" smtClean="0"/>
              <a:t>творчої</a:t>
            </a:r>
            <a:r>
              <a:rPr lang="ru-RU" sz="1200" dirty="0" smtClean="0"/>
              <a:t> </a:t>
            </a:r>
            <a:r>
              <a:rPr lang="ru-RU" sz="1200" dirty="0" err="1" smtClean="0"/>
              <a:t>праці</a:t>
            </a:r>
            <a:r>
              <a:rPr lang="ru-RU" sz="1200" dirty="0" smtClean="0"/>
              <a:t>;</a:t>
            </a:r>
          </a:p>
          <a:p>
            <a:pPr lvl="0"/>
            <a:r>
              <a:rPr lang="ru-RU" sz="1200" dirty="0" err="1" smtClean="0"/>
              <a:t>тексти</a:t>
            </a:r>
            <a:r>
              <a:rPr lang="ru-RU" sz="1200" dirty="0" smtClean="0"/>
              <a:t> </a:t>
            </a:r>
            <a:r>
              <a:rPr lang="ru-RU" sz="1200" dirty="0" err="1" smtClean="0"/>
              <a:t>перекладів</a:t>
            </a:r>
            <a:r>
              <a:rPr lang="ru-RU" sz="1200" dirty="0" smtClean="0"/>
              <a:t>;</a:t>
            </a:r>
          </a:p>
          <a:p>
            <a:pPr lvl="0"/>
            <a:r>
              <a:rPr lang="ru-RU" sz="1200" dirty="0" err="1" smtClean="0"/>
              <a:t>інші</a:t>
            </a:r>
            <a:r>
              <a:rPr lang="ru-RU" sz="1200" dirty="0" smtClean="0"/>
              <a:t> твори.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387" name="Содержимое 3"/>
          <p:cNvPicPr>
            <a:picLocks noGrp="1"/>
          </p:cNvPicPr>
          <p:nvPr>
            <p:ph idx="1"/>
          </p:nvPr>
        </p:nvPicPr>
        <p:blipFill>
          <a:blip r:embed="rId3"/>
          <a:srcRect l="11169" t="23146" r="10007" b="7191"/>
          <a:stretch>
            <a:fillRect/>
          </a:stretch>
        </p:blipFill>
        <p:spPr>
          <a:xfrm>
            <a:off x="1928794" y="1000108"/>
            <a:ext cx="7215206" cy="5214974"/>
          </a:xfrm>
          <a:effectLst>
            <a:softEdge rad="112500"/>
          </a:effectLst>
        </p:spPr>
      </p:pic>
      <p:sp>
        <p:nvSpPr>
          <p:cNvPr id="30724" name="Заголовок 1"/>
          <p:cNvSpPr>
            <a:spLocks noGrp="1"/>
          </p:cNvSpPr>
          <p:nvPr>
            <p:ph type="title"/>
          </p:nvPr>
        </p:nvSpPr>
        <p:spPr>
          <a:xfrm>
            <a:off x="2000250" y="142875"/>
            <a:ext cx="6769100" cy="809625"/>
          </a:xfrm>
        </p:spPr>
        <p:txBody>
          <a:bodyPr/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Свідоцтва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про авторське право на твір на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сайті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бібліотеки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університету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5" name="Picture 39" descr="БИБЛИОТЕ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15716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sekretar\Рабочий стол\Колектив на стенд\DSC0270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6124"/>
            <a:ext cx="1928794" cy="1657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1" name="Рисунок 20" descr="\\192.168.12.245\biblio\Сухолейстер\Свідоцтва ПВ\Мулявк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95826">
            <a:off x="6190700" y="4667207"/>
            <a:ext cx="1286863" cy="1759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 descr="\\192.168.12.245\biblio\Сухолейстер\Свідоцтва ПВ\Ярова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360481" y="4997841"/>
            <a:ext cx="1313631" cy="189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\\192.168.12.245\biblio\Сухолейстер\Свідоцтва ПВ\Ярова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683959">
            <a:off x="3345099" y="4227234"/>
            <a:ext cx="1313631" cy="189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750" name="Заголовок 1"/>
          <p:cNvSpPr>
            <a:spLocks noGrp="1"/>
          </p:cNvSpPr>
          <p:nvPr>
            <p:ph type="title"/>
          </p:nvPr>
        </p:nvSpPr>
        <p:spPr>
          <a:xfrm>
            <a:off x="2071670" y="214290"/>
            <a:ext cx="6615112" cy="571500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Реєстр свідоцтв про авторське право на твір</a:t>
            </a:r>
            <a:r>
              <a:rPr lang="uk-UA" sz="2400" spc="50" dirty="0" smtClean="0">
                <a:ln w="19050" cmpd="sng">
                  <a:solidFill>
                    <a:schemeClr val="tx2"/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5"/>
              </a:rPr>
              <a:t> 25.01</a:t>
            </a:r>
            <a:r>
              <a:rPr lang="en-US" sz="2400" spc="50" dirty="0" smtClean="0">
                <a:ln w="19050" cmpd="sng">
                  <a:solidFill>
                    <a:schemeClr val="tx2"/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5"/>
              </a:rPr>
              <a:t>@</a:t>
            </a:r>
            <a:r>
              <a:rPr lang="en-US" sz="2400" spc="50" dirty="0" err="1" smtClean="0">
                <a:ln w="19050" cmpd="sng">
                  <a:solidFill>
                    <a:schemeClr val="tx2"/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5"/>
              </a:rPr>
              <a:t>nusta.edu.ua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51" name="Picture 39" descr="БИБЛИОТЕ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0"/>
            <a:ext cx="15716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\\192.168.12.245\biblio\Сухолейстер\Свідоцтва ПВ\Свідоцтво Колос О. В (1)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72396" y="714356"/>
            <a:ext cx="1357322" cy="2000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\\192.168.12.245\biblio\Сухолейстер\Свідоцтва ПВ\Мулявка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8282315">
            <a:off x="2643346" y="4616590"/>
            <a:ext cx="1267605" cy="1881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 descr="C:\Documents and Settings\sekretar\Рабочий стол\Колектив на стенд\DSC02701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3500438"/>
            <a:ext cx="1928794" cy="1657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1755" name="Скругленная прямоугольная выноска 7"/>
          <p:cNvSpPr>
            <a:spLocks noChangeArrowheads="1"/>
          </p:cNvSpPr>
          <p:nvPr/>
        </p:nvSpPr>
        <p:spPr bwMode="auto">
          <a:xfrm>
            <a:off x="285750" y="2071688"/>
            <a:ext cx="1500188" cy="1071562"/>
          </a:xfrm>
          <a:prstGeom prst="wedgeRoundRectCallout">
            <a:avLst>
              <a:gd name="adj1" fmla="val 74324"/>
              <a:gd name="adj2" fmla="val 8619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uk-UA"/>
              <a:t>Станом</a:t>
            </a:r>
          </a:p>
          <a:p>
            <a:pPr algn="ctr"/>
            <a:r>
              <a:rPr lang="uk-UA"/>
              <a:t>на</a:t>
            </a:r>
          </a:p>
          <a:p>
            <a:pPr algn="ctr"/>
            <a:r>
              <a:rPr lang="uk-UA"/>
              <a:t>01.04.19</a:t>
            </a: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10"/>
          <a:srcRect l="1607" t="20714" r="24464" b="7929"/>
          <a:stretch>
            <a:fillRect/>
          </a:stretch>
        </p:blipFill>
        <p:spPr bwMode="auto">
          <a:xfrm>
            <a:off x="2143108" y="1000108"/>
            <a:ext cx="5329238" cy="3857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 descr="\\192.168.12.245\biblio\Сухолейстер\Свідоцтва ПВ\Мулявк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95826">
            <a:off x="7476582" y="1595374"/>
            <a:ext cx="1286863" cy="1759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\\192.168.12.245\biblio\Сухолейстер\Свідоцтва ПВ\Свідоцтво Колос М.А (3)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0267183">
            <a:off x="5367800" y="4255335"/>
            <a:ext cx="1328516" cy="1825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Рисунок 21" descr="\\192.168.12.245\biblio\Сухолейстер\Свідоцтва ПВ\Свідоцтво Колос О. В (1)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72396" y="3143248"/>
            <a:ext cx="1357322" cy="2000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Рисунок 22" descr="\\192.168.12.245\biblio\Сухолейстер\Свідоцтва ПВ\Мулявк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95826">
            <a:off x="7405147" y="4738646"/>
            <a:ext cx="1286863" cy="1759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1988" name="AutoShape 2" descr="Результат пошуку зображень за запитом &quot;уба банер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9" name="AutoShape 4" descr="Результат пошуку зображень за запитом &quot;уба банер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990" name="Picture 2" descr="http://iran-banner.com/Portals/0/productimages/208844_08b9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000504"/>
            <a:ext cx="157162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1" name="Прямоугольник 6"/>
          <p:cNvSpPr>
            <a:spLocks noChangeArrowheads="1"/>
          </p:cNvSpPr>
          <p:nvPr/>
        </p:nvSpPr>
        <p:spPr bwMode="auto">
          <a:xfrm>
            <a:off x="2286000" y="28289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4"/>
          <a:srcRect l="19286" t="32143" r="65178" b="40714"/>
          <a:stretch>
            <a:fillRect/>
          </a:stretch>
        </p:blipFill>
        <p:spPr bwMode="auto">
          <a:xfrm>
            <a:off x="214282" y="1928802"/>
            <a:ext cx="158103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572396" cy="1143000"/>
          </a:xfrm>
        </p:spPr>
        <p:txBody>
          <a:bodyPr/>
          <a:lstStyle/>
          <a:p>
            <a:r>
              <a:rPr lang="uk-UA" sz="4000" b="1" u="sng" dirty="0" smtClean="0">
                <a:latin typeface="Century Schoolbook" pitchFamily="18" charset="0"/>
              </a:rPr>
              <a:t>Порушення академічної доброчесності</a:t>
            </a:r>
            <a:endParaRPr lang="uk-UA" sz="4000" b="1" u="sng" dirty="0">
              <a:latin typeface="Century Schoolbook" pitchFamily="18" charset="0"/>
            </a:endParaRPr>
          </a:p>
        </p:txBody>
      </p:sp>
      <p:sp>
        <p:nvSpPr>
          <p:cNvPr id="12" name="Заголовок 10"/>
          <p:cNvSpPr txBox="1">
            <a:spLocks/>
          </p:cNvSpPr>
          <p:nvPr/>
        </p:nvSpPr>
        <p:spPr bwMode="auto">
          <a:xfrm>
            <a:off x="2071670" y="1785926"/>
            <a:ext cx="707233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entury Schoolbook" pitchFamily="18" charset="0"/>
              <a:ea typeface="+mj-ea"/>
              <a:cs typeface="+mj-cs"/>
            </a:endParaRPr>
          </a:p>
        </p:txBody>
      </p:sp>
      <p:sp>
        <p:nvSpPr>
          <p:cNvPr id="13" name="Заголовок 10"/>
          <p:cNvSpPr txBox="1">
            <a:spLocks/>
          </p:cNvSpPr>
          <p:nvPr/>
        </p:nvSpPr>
        <p:spPr bwMode="auto">
          <a:xfrm>
            <a:off x="2071670" y="1500174"/>
            <a:ext cx="707233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uk-UA" sz="3200" dirty="0" smtClean="0">
                <a:latin typeface="Century Schoolbook" pitchFamily="18" charset="0"/>
              </a:rPr>
              <a:t>- академічний плагіат</a:t>
            </a:r>
            <a:endParaRPr lang="ru-RU" sz="3200" dirty="0" smtClean="0">
              <a:latin typeface="Century Schoolbook" pitchFamily="18" charset="0"/>
            </a:endParaRPr>
          </a:p>
          <a:p>
            <a:r>
              <a:rPr lang="ru-RU" sz="3200" dirty="0" smtClean="0">
                <a:latin typeface="Century Schoolbook" pitchFamily="18" charset="0"/>
              </a:rPr>
              <a:t>- самоплагіат</a:t>
            </a:r>
          </a:p>
          <a:p>
            <a:r>
              <a:rPr lang="ru-RU" sz="3200" dirty="0" smtClean="0">
                <a:latin typeface="Century Schoolbook" pitchFamily="18" charset="0"/>
              </a:rPr>
              <a:t>- фабрикація</a:t>
            </a:r>
          </a:p>
          <a:p>
            <a:r>
              <a:rPr lang="uk-UA" sz="3200" dirty="0" smtClean="0">
                <a:latin typeface="Century Schoolbook" pitchFamily="18" charset="0"/>
              </a:rPr>
              <a:t>- фальсифікація</a:t>
            </a:r>
            <a:endParaRPr lang="ru-RU" sz="3200" dirty="0" smtClean="0">
              <a:latin typeface="Century Schoolbook" pitchFamily="18" charset="0"/>
            </a:endParaRPr>
          </a:p>
          <a:p>
            <a:r>
              <a:rPr lang="uk-UA" sz="3200" dirty="0" smtClean="0">
                <a:latin typeface="Century Schoolbook" pitchFamily="18" charset="0"/>
              </a:rPr>
              <a:t>- списування</a:t>
            </a:r>
          </a:p>
          <a:p>
            <a:r>
              <a:rPr lang="uk-UA" sz="3200" dirty="0" smtClean="0">
                <a:latin typeface="Century Schoolbook" pitchFamily="18" charset="0"/>
              </a:rPr>
              <a:t>- хабарництво</a:t>
            </a:r>
          </a:p>
          <a:p>
            <a:r>
              <a:rPr lang="uk-UA" sz="3200" dirty="0" smtClean="0">
                <a:latin typeface="Century Schoolbook" pitchFamily="18" charset="0"/>
              </a:rPr>
              <a:t>- обман</a:t>
            </a:r>
            <a:endParaRPr lang="ru-RU" sz="3200" dirty="0" smtClean="0">
              <a:latin typeface="Century Schoolbook" pitchFamily="18" charset="0"/>
            </a:endParaRPr>
          </a:p>
          <a:p>
            <a:r>
              <a:rPr lang="ru-RU" sz="3200" dirty="0" smtClean="0">
                <a:latin typeface="Century Schoolbook" pitchFamily="18" charset="0"/>
              </a:rPr>
              <a:t>- необ’єктивне оцінювання</a:t>
            </a:r>
            <a:endParaRPr kumimoji="0" lang="uk-UA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entury Schoolbook" pitchFamily="18" charset="0"/>
              <a:ea typeface="+mj-ea"/>
              <a:cs typeface="+mj-cs"/>
            </a:endParaRPr>
          </a:p>
        </p:txBody>
      </p:sp>
      <p:pic>
        <p:nvPicPr>
          <p:cNvPr id="14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5"/>
          <a:srcRect t="7858" b="16186"/>
          <a:stretch>
            <a:fillRect/>
          </a:stretch>
        </p:blipFill>
        <p:spPr bwMode="auto">
          <a:xfrm>
            <a:off x="0" y="0"/>
            <a:ext cx="1928826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8675" name="Заголовок 1"/>
          <p:cNvSpPr>
            <a:spLocks noGrp="1"/>
          </p:cNvSpPr>
          <p:nvPr>
            <p:ph type="title"/>
          </p:nvPr>
        </p:nvSpPr>
        <p:spPr>
          <a:xfrm>
            <a:off x="2214563" y="214313"/>
            <a:ext cx="6000750" cy="560387"/>
          </a:xfrm>
        </p:spPr>
        <p:txBody>
          <a:bodyPr/>
          <a:lstStyle/>
          <a:p>
            <a:r>
              <a:rPr lang="uk-UA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ДОПОМОГУ НАУКОВЦЮ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9" name="Picture 3" descr="C:\Documents and Settings\sekretar\Рабочий стол\Звіт_2015\Картинки\аналітика.JPG"/>
          <p:cNvPicPr>
            <a:picLocks noChangeAspect="1" noChangeArrowheads="1"/>
          </p:cNvPicPr>
          <p:nvPr/>
        </p:nvPicPr>
        <p:blipFill>
          <a:blip r:embed="rId3"/>
          <a:srcRect l="21503" t="16191" r="23617" b="21904"/>
          <a:stretch>
            <a:fillRect/>
          </a:stretch>
        </p:blipFill>
        <p:spPr bwMode="auto">
          <a:xfrm>
            <a:off x="2071688" y="1428750"/>
            <a:ext cx="3643312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8677" name="Прямоугольник 10"/>
          <p:cNvSpPr>
            <a:spLocks noChangeArrowheads="1"/>
          </p:cNvSpPr>
          <p:nvPr/>
        </p:nvSpPr>
        <p:spPr bwMode="auto">
          <a:xfrm>
            <a:off x="5643563" y="3429000"/>
            <a:ext cx="350043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/>
              <a:t>* </a:t>
            </a:r>
            <a:r>
              <a:rPr lang="uk-UA" sz="1600" i="1"/>
              <a:t>Створення профілю у </a:t>
            </a:r>
            <a:r>
              <a:rPr lang="en-US" sz="1600" i="1"/>
              <a:t>Google Scholar</a:t>
            </a:r>
            <a:r>
              <a:rPr lang="uk-UA" sz="1600" i="1"/>
              <a:t> та пошук наукових робіт за допомогою системи</a:t>
            </a:r>
            <a:endParaRPr lang="en-US" sz="1600" i="1"/>
          </a:p>
          <a:p>
            <a:pPr algn="ctr"/>
            <a:endParaRPr lang="en-US" sz="1600" i="1"/>
          </a:p>
          <a:p>
            <a:pPr algn="ctr">
              <a:buFont typeface="Arial" charset="0"/>
              <a:buChar char="•"/>
            </a:pPr>
            <a:r>
              <a:rPr lang="uk-UA" sz="1600" i="1"/>
              <a:t>Реєстрація у системі “Бібліометрика української науки</a:t>
            </a:r>
            <a:r>
              <a:rPr lang="en-US" sz="1600" i="1"/>
              <a:t> </a:t>
            </a:r>
            <a:r>
              <a:rPr lang="uk-UA" sz="1600"/>
              <a:t>“</a:t>
            </a:r>
          </a:p>
          <a:p>
            <a:pPr algn="ctr">
              <a:buFont typeface="Arial" charset="0"/>
              <a:buChar char="•"/>
            </a:pPr>
            <a:endParaRPr lang="uk-UA" sz="1600"/>
          </a:p>
          <a:p>
            <a:pPr algn="ctr">
              <a:buFont typeface="Arial" charset="0"/>
              <a:buChar char="•"/>
            </a:pPr>
            <a:r>
              <a:rPr lang="uk-UA" sz="1600" i="1"/>
              <a:t>Реєстрація та створення профілю в </a:t>
            </a:r>
            <a:r>
              <a:rPr lang="en-US" sz="1600" i="1"/>
              <a:t>ORCID</a:t>
            </a:r>
            <a:endParaRPr lang="uk-UA" sz="1600"/>
          </a:p>
          <a:p>
            <a:pPr algn="ctr">
              <a:buFont typeface="Arial" charset="0"/>
              <a:buChar char="•"/>
            </a:pPr>
            <a:endParaRPr lang="uk-UA" sz="1600"/>
          </a:p>
          <a:p>
            <a:pPr algn="ctr">
              <a:buFont typeface="Arial" charset="0"/>
              <a:buChar char="•"/>
            </a:pPr>
            <a:endParaRPr lang="uk-UA" sz="1600"/>
          </a:p>
        </p:txBody>
      </p:sp>
      <p:pic>
        <p:nvPicPr>
          <p:cNvPr id="33799" name="Picture 9"/>
          <p:cNvPicPr>
            <a:picLocks noChangeAspect="1" noChangeArrowheads="1"/>
          </p:cNvPicPr>
          <p:nvPr/>
        </p:nvPicPr>
        <p:blipFill>
          <a:blip r:embed="rId4"/>
          <a:srcRect l="13834" t="17003" r="29185" b="30858"/>
          <a:stretch>
            <a:fillRect/>
          </a:stretch>
        </p:blipFill>
        <p:spPr bwMode="auto">
          <a:xfrm>
            <a:off x="2071688" y="3857625"/>
            <a:ext cx="3714750" cy="2549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9" name="Picture 39" descr="БИБЛИОТЕ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8" y="-214313"/>
            <a:ext cx="1428750" cy="222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AutoShape 11" descr="&amp;Kcy;&amp;acy;&amp;rcy;&amp;tcy;&amp;icy;&amp;ncy;&amp;kcy;&amp;icy; &amp;pcy;&amp;ocy; &amp;zcy;&amp;acy;&amp;pcy;&amp;rcy;&amp;ocy;&amp;scy;&amp;ucy; orcid &amp;kcy;&amp;acy;&amp;rcy;&amp;tcy;&amp;icy;&amp;ncy;&amp;kcy;&amp;acy;"/>
          <p:cNvSpPr>
            <a:spLocks noChangeAspect="1" noChangeArrowheads="1"/>
          </p:cNvSpPr>
          <p:nvPr/>
        </p:nvSpPr>
        <p:spPr bwMode="auto">
          <a:xfrm>
            <a:off x="155575" y="-479425"/>
            <a:ext cx="45815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28681" name="AutoShape 13" descr="&amp;Kcy;&amp;acy;&amp;rcy;&amp;tcy;&amp;icy;&amp;ncy;&amp;kcy;&amp;icy; &amp;pcy;&amp;ocy; &amp;zcy;&amp;acy;&amp;pcy;&amp;rcy;&amp;ocy;&amp;scy;&amp;ucy; orcid &amp;kcy;&amp;acy;&amp;rcy;&amp;tcy;&amp;icy;&amp;ncy;&amp;kcy;&amp;acy;"/>
          <p:cNvSpPr>
            <a:spLocks noChangeAspect="1" noChangeArrowheads="1"/>
          </p:cNvSpPr>
          <p:nvPr/>
        </p:nvSpPr>
        <p:spPr bwMode="auto">
          <a:xfrm>
            <a:off x="155575" y="-479425"/>
            <a:ext cx="45815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/>
          </a:p>
        </p:txBody>
      </p:sp>
      <p:pic>
        <p:nvPicPr>
          <p:cNvPr id="22542" name="Picture 14"/>
          <p:cNvPicPr>
            <a:picLocks noChangeAspect="1" noChangeArrowheads="1"/>
          </p:cNvPicPr>
          <p:nvPr/>
        </p:nvPicPr>
        <p:blipFill>
          <a:blip r:embed="rId6"/>
          <a:srcRect l="11786" t="52143" r="60893" b="34285"/>
          <a:stretch>
            <a:fillRect/>
          </a:stretch>
        </p:blipFill>
        <p:spPr bwMode="auto">
          <a:xfrm rot="19919785">
            <a:off x="53075" y="2105307"/>
            <a:ext cx="1835226" cy="68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8683" name="AutoShape 16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155575" y="-1096963"/>
            <a:ext cx="2857500" cy="228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/>
          </a:p>
        </p:txBody>
      </p:sp>
      <p:pic>
        <p:nvPicPr>
          <p:cNvPr id="22545" name="Picture 17"/>
          <p:cNvPicPr>
            <a:picLocks noChangeAspect="1" noChangeArrowheads="1"/>
          </p:cNvPicPr>
          <p:nvPr/>
        </p:nvPicPr>
        <p:blipFill>
          <a:blip r:embed="rId7"/>
          <a:srcRect l="12500" t="50000" r="59107" b="32143"/>
          <a:stretch>
            <a:fillRect/>
          </a:stretch>
        </p:blipFill>
        <p:spPr bwMode="auto">
          <a:xfrm rot="19952791">
            <a:off x="93629" y="3007433"/>
            <a:ext cx="1785950" cy="842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8"/>
          <a:srcRect l="13571" t="51429" r="61786" b="35714"/>
          <a:stretch>
            <a:fillRect/>
          </a:stretch>
        </p:blipFill>
        <p:spPr bwMode="auto">
          <a:xfrm rot="19953871">
            <a:off x="34937" y="4034280"/>
            <a:ext cx="1904376" cy="74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33807" name="Picture 15"/>
          <p:cNvPicPr>
            <a:picLocks noChangeAspect="1" noChangeArrowheads="1"/>
          </p:cNvPicPr>
          <p:nvPr/>
        </p:nvPicPr>
        <p:blipFill>
          <a:blip r:embed="rId9"/>
          <a:srcRect l="3214" t="19286" r="35777" b="17857"/>
          <a:stretch>
            <a:fillRect/>
          </a:stretch>
        </p:blipFill>
        <p:spPr bwMode="auto">
          <a:xfrm>
            <a:off x="5857875" y="1000125"/>
            <a:ext cx="3143250" cy="2428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3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>
          <a:xfrm>
            <a:off x="1785938" y="274638"/>
            <a:ext cx="6900862" cy="1143000"/>
          </a:xfrm>
        </p:spPr>
        <p:txBody>
          <a:bodyPr/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en-US" sz="3600" dirty="0" smtClean="0"/>
              <a:t>WEB </a:t>
            </a:r>
            <a:r>
              <a:rPr lang="uk-UA" sz="3600" dirty="0" smtClean="0"/>
              <a:t>САЙТ БІБЛІОТЕКИ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2000" u="sng" dirty="0" smtClean="0">
                <a:hlinkClick r:id="rId4"/>
              </a:rPr>
              <a:t>http://library.nusta.edu.ua</a:t>
            </a:r>
            <a:r>
              <a:rPr lang="uk-UA" sz="2000" dirty="0" smtClean="0"/>
              <a:t> або </a:t>
            </a:r>
            <a:r>
              <a:rPr lang="uk-UA" sz="2000" u="sng" dirty="0" smtClean="0">
                <a:hlinkClick r:id="rId5"/>
              </a:rPr>
              <a:t>http://www.nusta.edu.ua</a:t>
            </a:r>
            <a:r>
              <a:rPr lang="uk-UA" sz="2000" dirty="0" smtClean="0"/>
              <a:t> </a:t>
            </a:r>
            <a:br>
              <a:rPr lang="uk-UA" sz="2000" dirty="0" smtClean="0"/>
            </a:br>
            <a:r>
              <a:rPr lang="uk-UA" sz="2000" dirty="0" smtClean="0"/>
              <a:t>рубрика «Бібліотека».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dirty="0" smtClean="0"/>
              <a:t/>
            </a:r>
            <a:br>
              <a:rPr lang="uk-UA" dirty="0" smtClean="0"/>
            </a:br>
            <a:endParaRPr lang="ru-RU" dirty="0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6"/>
          <a:srcRect l="14999" t="12143" r="16428" b="19479"/>
          <a:stretch>
            <a:fillRect/>
          </a:stretch>
        </p:blipFill>
        <p:spPr bwMode="auto">
          <a:xfrm>
            <a:off x="2071688" y="1500188"/>
            <a:ext cx="68770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39" descr="БИБЛИОТЕК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-214313"/>
            <a:ext cx="1571625" cy="2216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8"/>
          <a:srcRect l="8928" t="33571" r="79018" b="50715"/>
          <a:stretch>
            <a:fillRect/>
          </a:stretch>
        </p:blipFill>
        <p:spPr bwMode="auto">
          <a:xfrm>
            <a:off x="0" y="3143248"/>
            <a:ext cx="192882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8" name="Picture 1" descr="\\Library-s\biblio\Добрянська Наталя Борисівна\Про бібліотеку\Чашка\НУДПСУ.jpg"/>
          <p:cNvPicPr>
            <a:picLocks noChangeAspect="1" noChangeArrowheads="1"/>
          </p:cNvPicPr>
          <p:nvPr/>
        </p:nvPicPr>
        <p:blipFill>
          <a:blip r:embed="rId9" cstate="print"/>
          <a:srcRect l="4751" r="9749"/>
          <a:stretch>
            <a:fillRect/>
          </a:stretch>
        </p:blipFill>
        <p:spPr bwMode="auto">
          <a:xfrm>
            <a:off x="0" y="1643050"/>
            <a:ext cx="1957851" cy="150019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l="20089" t="22709" r="21428" b="34273"/>
          <a:stretch>
            <a:fillRect/>
          </a:stretch>
        </p:blipFill>
        <p:spPr bwMode="auto">
          <a:xfrm>
            <a:off x="286753" y="1714488"/>
            <a:ext cx="8857247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кутник 1"/>
          <p:cNvSpPr/>
          <p:nvPr/>
        </p:nvSpPr>
        <p:spPr bwMode="auto">
          <a:xfrm>
            <a:off x="0" y="-1588"/>
            <a:ext cx="9144000" cy="11144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29" tIns="40814" rIns="81629" bIns="40814" anchor="ctr"/>
          <a:lstStyle/>
          <a:p>
            <a:pPr algn="ctr" eaLnBrk="1" hangingPunct="1">
              <a:defRPr/>
            </a:pPr>
            <a:endParaRPr lang="ru-RU" sz="150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4429132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uk-UA" dirty="0" smtClean="0"/>
          </a:p>
          <a:p>
            <a:endParaRPr lang="uk-UA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142852"/>
            <a:ext cx="87868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 smtClean="0">
                <a:latin typeface="Century Schoolbook" pitchFamily="18" charset="0"/>
                <a:cs typeface="Times New Roman" pitchFamily="18" charset="0"/>
              </a:rPr>
              <a:t>Scopus</a:t>
            </a:r>
            <a:r>
              <a:rPr lang="uk-UA" sz="4800" b="1" dirty="0" smtClean="0">
                <a:latin typeface="Century Schoolbook" pitchFamily="18" charset="0"/>
                <a:cs typeface="Times New Roman" pitchFamily="18" charset="0"/>
              </a:rPr>
              <a:t> і </a:t>
            </a:r>
            <a:r>
              <a:rPr lang="ru-RU" sz="4800" b="1" dirty="0" err="1" smtClean="0">
                <a:latin typeface="Century Schoolbook" pitchFamily="18" charset="0"/>
                <a:cs typeface="Times New Roman" pitchFamily="18" charset="0"/>
              </a:rPr>
              <a:t>Web</a:t>
            </a:r>
            <a:r>
              <a:rPr lang="ru-RU" sz="4800" b="1" dirty="0" smtClean="0">
                <a:latin typeface="Century Schoolbook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Century Schoolbook" pitchFamily="18" charset="0"/>
                <a:cs typeface="Times New Roman" pitchFamily="18" charset="0"/>
              </a:rPr>
              <a:t>of</a:t>
            </a:r>
            <a:r>
              <a:rPr lang="ru-RU" sz="4800" b="1" dirty="0" smtClean="0">
                <a:latin typeface="Century Schoolbook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Century Schoolbook" pitchFamily="18" charset="0"/>
                <a:cs typeface="Times New Roman" pitchFamily="18" charset="0"/>
              </a:rPr>
              <a:t>Science</a:t>
            </a:r>
            <a:endParaRPr lang="ru-RU" sz="4800" b="1" dirty="0" smtClean="0">
              <a:latin typeface="Century Schoolbook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err="1" smtClean="0">
                <a:latin typeface="Century Schoolbook" pitchFamily="18" charset="0"/>
                <a:cs typeface="Times New Roman" pitchFamily="18" charset="0"/>
              </a:rPr>
              <a:t>тепер</a:t>
            </a:r>
            <a:r>
              <a:rPr lang="ru-RU" sz="3600" b="1" dirty="0" smtClean="0">
                <a:latin typeface="Century Schoolbook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Century Schoolbook" pitchFamily="18" charset="0"/>
                <a:cs typeface="Times New Roman" pitchFamily="18" charset="0"/>
              </a:rPr>
              <a:t>доступні</a:t>
            </a:r>
            <a:r>
              <a:rPr lang="ru-RU" sz="3600" b="1" dirty="0" smtClean="0">
                <a:latin typeface="Century Schoolbook" pitchFamily="18" charset="0"/>
                <a:cs typeface="Times New Roman" pitchFamily="18" charset="0"/>
              </a:rPr>
              <a:t> в УДФСУ</a:t>
            </a:r>
            <a:endParaRPr lang="uk-UA" sz="3600" dirty="0">
              <a:latin typeface="Century Schoolbook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 l="34375" t="40714" r="20982" b="20406"/>
          <a:stretch>
            <a:fillRect/>
          </a:stretch>
        </p:blipFill>
        <p:spPr bwMode="auto">
          <a:xfrm>
            <a:off x="2500298" y="2357430"/>
            <a:ext cx="6429420" cy="3499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Стрелка вправо 16"/>
          <p:cNvSpPr/>
          <p:nvPr/>
        </p:nvSpPr>
        <p:spPr>
          <a:xfrm rot="974280">
            <a:off x="1892744" y="3312666"/>
            <a:ext cx="752206" cy="3604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205061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uk-UA" sz="3600" b="1" dirty="0" smtClean="0">
                <a:latin typeface="Century Schoolbook" pitchFamily="18" charset="0"/>
              </a:rPr>
              <a:t>Університет ДФС України у </a:t>
            </a:r>
            <a:r>
              <a:rPr lang="en-US" sz="3600" b="1" dirty="0" err="1" smtClean="0">
                <a:latin typeface="Century Schoolbook" pitchFamily="18" charset="0"/>
              </a:rPr>
              <a:t>WoS</a:t>
            </a:r>
            <a:endParaRPr lang="uk-UA" sz="3600" b="1" dirty="0"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 l="15455" t="23571" r="28270" b="19286"/>
          <a:stretch>
            <a:fillRect/>
          </a:stretch>
        </p:blipFill>
        <p:spPr bwMode="auto">
          <a:xfrm>
            <a:off x="0" y="949325"/>
            <a:ext cx="91440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/>
          <a:srcRect l="14464" t="22511" r="70691" b="28477"/>
          <a:stretch>
            <a:fillRect/>
          </a:stretch>
        </p:blipFill>
        <p:spPr bwMode="auto">
          <a:xfrm>
            <a:off x="285750" y="1643063"/>
            <a:ext cx="1500188" cy="3714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928794" y="214290"/>
            <a:ext cx="7215206" cy="785818"/>
          </a:xfrm>
        </p:spPr>
        <p:txBody>
          <a:bodyPr/>
          <a:lstStyle/>
          <a:p>
            <a:pPr algn="ctr">
              <a:defRPr/>
            </a:pPr>
            <a:r>
              <a:rPr lang="ru-RU" sz="2000" i="0" spc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ЕЛЕКТРОННІ  РЕСУРСИ  НАУКОВОЇ БІБЛІОТЕКИ</a:t>
            </a:r>
          </a:p>
          <a:p>
            <a:pPr algn="ctr">
              <a:defRPr/>
            </a:pPr>
            <a:r>
              <a:rPr lang="ru-RU" sz="2000" i="0" spc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ДОСТУПНІ НА САЙТІ БІБЛІОТЕКИ</a:t>
            </a:r>
          </a:p>
        </p:txBody>
      </p:sp>
      <p:sp>
        <p:nvSpPr>
          <p:cNvPr id="15365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81450" y="5081588"/>
            <a:ext cx="4781550" cy="461962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pic>
        <p:nvPicPr>
          <p:cNvPr id="5" name="Рисунок 4"/>
          <p:cNvPicPr/>
          <p:nvPr/>
        </p:nvPicPr>
        <p:blipFill>
          <a:blip r:embed="rId4"/>
          <a:srcRect l="19231" t="28349" r="8032" b="11563"/>
          <a:stretch>
            <a:fillRect/>
          </a:stretch>
        </p:blipFill>
        <p:spPr bwMode="auto">
          <a:xfrm>
            <a:off x="2143108" y="1285860"/>
            <a:ext cx="7000892" cy="5572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"/>
          </a:effectLst>
        </p:spPr>
      </p:pic>
      <p:pic>
        <p:nvPicPr>
          <p:cNvPr id="15367" name="Picture 39" descr="БИБЛИОТЕ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-214313"/>
            <a:ext cx="1571625" cy="2216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Улыбающееся лицо 10"/>
          <p:cNvSpPr>
            <a:spLocks noChangeArrowheads="1"/>
          </p:cNvSpPr>
          <p:nvPr/>
        </p:nvSpPr>
        <p:spPr bwMode="auto">
          <a:xfrm>
            <a:off x="8715375" y="3786188"/>
            <a:ext cx="285750" cy="28575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69" name="Улыбающееся лицо 11"/>
          <p:cNvSpPr>
            <a:spLocks noChangeArrowheads="1"/>
          </p:cNvSpPr>
          <p:nvPr/>
        </p:nvSpPr>
        <p:spPr bwMode="auto">
          <a:xfrm>
            <a:off x="8643938" y="4786313"/>
            <a:ext cx="285750" cy="28575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70" name="Улыбающееся лицо 12"/>
          <p:cNvSpPr>
            <a:spLocks noChangeArrowheads="1"/>
          </p:cNvSpPr>
          <p:nvPr/>
        </p:nvSpPr>
        <p:spPr bwMode="auto">
          <a:xfrm>
            <a:off x="8429625" y="5786438"/>
            <a:ext cx="285750" cy="28575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71" name="Улыбающееся лицо 13"/>
          <p:cNvSpPr>
            <a:spLocks noChangeArrowheads="1"/>
          </p:cNvSpPr>
          <p:nvPr/>
        </p:nvSpPr>
        <p:spPr bwMode="auto">
          <a:xfrm>
            <a:off x="7572375" y="6215063"/>
            <a:ext cx="285750" cy="28575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72" name="Улыбающееся лицо 14"/>
          <p:cNvSpPr>
            <a:spLocks noChangeArrowheads="1"/>
          </p:cNvSpPr>
          <p:nvPr/>
        </p:nvSpPr>
        <p:spPr bwMode="auto">
          <a:xfrm>
            <a:off x="2214563" y="2500313"/>
            <a:ext cx="285750" cy="28575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74" name="Овал 18"/>
          <p:cNvSpPr>
            <a:spLocks noChangeArrowheads="1"/>
          </p:cNvSpPr>
          <p:nvPr/>
        </p:nvSpPr>
        <p:spPr bwMode="auto">
          <a:xfrm>
            <a:off x="2714625" y="5929313"/>
            <a:ext cx="1214438" cy="571500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75" name="Овал 19"/>
          <p:cNvSpPr>
            <a:spLocks noChangeArrowheads="1"/>
          </p:cNvSpPr>
          <p:nvPr/>
        </p:nvSpPr>
        <p:spPr bwMode="auto">
          <a:xfrm>
            <a:off x="2571750" y="5786438"/>
            <a:ext cx="1214438" cy="571500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76" name="Овал 20"/>
          <p:cNvSpPr>
            <a:spLocks noChangeArrowheads="1"/>
          </p:cNvSpPr>
          <p:nvPr/>
        </p:nvSpPr>
        <p:spPr bwMode="auto">
          <a:xfrm>
            <a:off x="3000375" y="5715000"/>
            <a:ext cx="1214438" cy="571500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77" name="Овал 21"/>
          <p:cNvSpPr>
            <a:spLocks noChangeArrowheads="1"/>
          </p:cNvSpPr>
          <p:nvPr/>
        </p:nvSpPr>
        <p:spPr bwMode="auto">
          <a:xfrm>
            <a:off x="2786063" y="5929313"/>
            <a:ext cx="1214437" cy="571500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78" name="Овал 22"/>
          <p:cNvSpPr>
            <a:spLocks noChangeArrowheads="1"/>
          </p:cNvSpPr>
          <p:nvPr/>
        </p:nvSpPr>
        <p:spPr bwMode="auto">
          <a:xfrm>
            <a:off x="6858000" y="6143625"/>
            <a:ext cx="1214438" cy="571500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79" name="Овал 23"/>
          <p:cNvSpPr>
            <a:spLocks noChangeArrowheads="1"/>
          </p:cNvSpPr>
          <p:nvPr/>
        </p:nvSpPr>
        <p:spPr bwMode="auto">
          <a:xfrm>
            <a:off x="6929438" y="6000750"/>
            <a:ext cx="1214437" cy="571500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80" name="Овал 24"/>
          <p:cNvSpPr>
            <a:spLocks noChangeArrowheads="1"/>
          </p:cNvSpPr>
          <p:nvPr/>
        </p:nvSpPr>
        <p:spPr bwMode="auto">
          <a:xfrm>
            <a:off x="6786563" y="5786438"/>
            <a:ext cx="1143000" cy="71437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81" name="Овал 25"/>
          <p:cNvSpPr>
            <a:spLocks noChangeArrowheads="1"/>
          </p:cNvSpPr>
          <p:nvPr/>
        </p:nvSpPr>
        <p:spPr bwMode="auto">
          <a:xfrm>
            <a:off x="6938963" y="6286500"/>
            <a:ext cx="419100" cy="366713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82" name="Овал 26"/>
          <p:cNvSpPr>
            <a:spLocks noChangeArrowheads="1"/>
          </p:cNvSpPr>
          <p:nvPr/>
        </p:nvSpPr>
        <p:spPr bwMode="auto">
          <a:xfrm>
            <a:off x="3714750" y="5572125"/>
            <a:ext cx="419100" cy="366713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83" name="Овал 27"/>
          <p:cNvSpPr>
            <a:spLocks noChangeArrowheads="1"/>
          </p:cNvSpPr>
          <p:nvPr/>
        </p:nvSpPr>
        <p:spPr bwMode="auto">
          <a:xfrm>
            <a:off x="6929438" y="5572125"/>
            <a:ext cx="419100" cy="366713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84" name="Овал 28"/>
          <p:cNvSpPr>
            <a:spLocks noChangeArrowheads="1"/>
          </p:cNvSpPr>
          <p:nvPr/>
        </p:nvSpPr>
        <p:spPr bwMode="auto">
          <a:xfrm>
            <a:off x="7286625" y="5715000"/>
            <a:ext cx="419100" cy="366713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85" name="Овал 29"/>
          <p:cNvSpPr>
            <a:spLocks noChangeArrowheads="1"/>
          </p:cNvSpPr>
          <p:nvPr/>
        </p:nvSpPr>
        <p:spPr bwMode="auto">
          <a:xfrm>
            <a:off x="6786563" y="6072188"/>
            <a:ext cx="419100" cy="366712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86" name="Овал 30"/>
          <p:cNvSpPr>
            <a:spLocks noChangeArrowheads="1"/>
          </p:cNvSpPr>
          <p:nvPr/>
        </p:nvSpPr>
        <p:spPr bwMode="auto">
          <a:xfrm>
            <a:off x="6786563" y="6286500"/>
            <a:ext cx="419100" cy="366713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87" name="Овал 31"/>
          <p:cNvSpPr>
            <a:spLocks noChangeArrowheads="1"/>
          </p:cNvSpPr>
          <p:nvPr/>
        </p:nvSpPr>
        <p:spPr bwMode="auto">
          <a:xfrm>
            <a:off x="3929063" y="5357813"/>
            <a:ext cx="419100" cy="366712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88" name="Овал 32"/>
          <p:cNvSpPr>
            <a:spLocks noChangeArrowheads="1"/>
          </p:cNvSpPr>
          <p:nvPr/>
        </p:nvSpPr>
        <p:spPr bwMode="auto">
          <a:xfrm>
            <a:off x="6572250" y="5214938"/>
            <a:ext cx="133350" cy="1619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5389" name="Овал 33"/>
          <p:cNvSpPr>
            <a:spLocks noChangeArrowheads="1"/>
          </p:cNvSpPr>
          <p:nvPr/>
        </p:nvSpPr>
        <p:spPr bwMode="auto">
          <a:xfrm>
            <a:off x="6858000" y="5572125"/>
            <a:ext cx="133350" cy="1619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pic>
        <p:nvPicPr>
          <p:cNvPr id="6146" name="Picture 2" descr="&amp;Kcy;&amp;acy;&amp;rcy;&amp;tcy;&amp;icy;&amp;ncy;&amp;kcy;&amp;icy; &amp;pcy;&amp;ocy; &amp;zcy;&amp;acy;&amp;pcy;&amp;rcy;&amp;ocy;&amp;scy;&amp;ucy; &amp;iecy;&amp;lcy;&amp;iecy;&amp;kcy;&amp;tcy;&amp;rcy;&amp;ocy;&amp;ncy;&amp;ncy;&amp;iukcy; &amp;rcy;&amp;iecy;&amp;scy;&amp;ucy;&amp;rcy;&amp;scy;&amp;i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5122" y="5429264"/>
            <a:ext cx="915440" cy="772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&amp;Kcy;&amp;acy;&amp;rcy;&amp;tcy;&amp;icy;&amp;ncy;&amp;kcy;&amp;icy; &amp;pcy;&amp;ocy; &amp;zcy;&amp;acy;&amp;pcy;&amp;rcy;&amp;ocy;&amp;scy;&amp;ucy; &amp;iecy;&amp;lcy;&amp;iecy;&amp;kcy;&amp;tcy;&amp;rcy;&amp;ocy;&amp;ncy;&amp;ncy;&amp;iukcy; &amp;rcy;&amp;iecy;&amp;scy;&amp;ucy;&amp;rcy;&amp;scy;&amp;i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311131">
            <a:off x="6738721" y="5629514"/>
            <a:ext cx="1076521" cy="861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0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8" name="Блок-схема: процесс 17"/>
          <p:cNvSpPr/>
          <p:nvPr/>
        </p:nvSpPr>
        <p:spPr>
          <a:xfrm>
            <a:off x="6143625" y="1428750"/>
            <a:ext cx="2714625" cy="5214938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/>
          <a:srcRect l="13928" t="11427" r="15356" b="32857"/>
          <a:stretch>
            <a:fillRect/>
          </a:stretch>
        </p:blipFill>
        <p:spPr bwMode="auto">
          <a:xfrm>
            <a:off x="6215074" y="1571612"/>
            <a:ext cx="2428892" cy="1709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77778">
            <a:off x="1472358" y="1628907"/>
            <a:ext cx="1926097" cy="1244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3318" name="Прямоугольник 5"/>
          <p:cNvSpPr>
            <a:spLocks noChangeArrowheads="1"/>
          </p:cNvSpPr>
          <p:nvPr/>
        </p:nvSpPr>
        <p:spPr bwMode="auto">
          <a:xfrm>
            <a:off x="2143125" y="214313"/>
            <a:ext cx="7000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3600" dirty="0">
                <a:latin typeface="Constantia" pitchFamily="18" charset="0"/>
                <a:cs typeface="Times New Roman" pitchFamily="18" charset="0"/>
              </a:rPr>
              <a:t>Інформаційне забезпечення освітнього процесу</a:t>
            </a:r>
            <a:endParaRPr lang="uk-UA" sz="3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88" y="3071813"/>
            <a:ext cx="3071812" cy="14287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АВТОМАТИЗОВАНА БІБЛІОТЕЧНА ІНФОРМАЦІЙНА СИСТЕМА </a:t>
            </a:r>
            <a:r>
              <a:rPr lang="uk-UA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“УФД-БІБЛІОТЕКА”</a:t>
            </a:r>
          </a:p>
        </p:txBody>
      </p:sp>
      <p:sp>
        <p:nvSpPr>
          <p:cNvPr id="8" name="Выноска 1 (граница и черта) 7"/>
          <p:cNvSpPr/>
          <p:nvPr/>
        </p:nvSpPr>
        <p:spPr>
          <a:xfrm>
            <a:off x="4000500" y="1428750"/>
            <a:ext cx="2071688" cy="857250"/>
          </a:xfrm>
          <a:prstGeom prst="accentBorderCallout1">
            <a:avLst>
              <a:gd name="adj1" fmla="val 18750"/>
              <a:gd name="adj2" fmla="val -8333"/>
              <a:gd name="adj3" fmla="val 194108"/>
              <a:gd name="adj4" fmla="val -3029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200" dirty="0">
                <a:solidFill>
                  <a:schemeClr val="tx1"/>
                </a:solidFill>
                <a:cs typeface="Times New Roman" pitchFamily="18" charset="0"/>
              </a:rPr>
              <a:t>Пошук документа в електронному каталозі фонду бібліотеки за різними критеріями</a:t>
            </a:r>
          </a:p>
        </p:txBody>
      </p:sp>
      <p:sp>
        <p:nvSpPr>
          <p:cNvPr id="11" name="Выноска 1 (граница и черта) 10"/>
          <p:cNvSpPr/>
          <p:nvPr/>
        </p:nvSpPr>
        <p:spPr>
          <a:xfrm>
            <a:off x="4000500" y="2357438"/>
            <a:ext cx="2071688" cy="857250"/>
          </a:xfrm>
          <a:prstGeom prst="accentBorderCallout1">
            <a:avLst>
              <a:gd name="adj1" fmla="val 18750"/>
              <a:gd name="adj2" fmla="val -8333"/>
              <a:gd name="adj3" fmla="val 102280"/>
              <a:gd name="adj4" fmla="val -2537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200" dirty="0">
                <a:solidFill>
                  <a:schemeClr val="tx1"/>
                </a:solidFill>
                <a:cs typeface="Times New Roman" pitchFamily="18" charset="0"/>
              </a:rPr>
              <a:t>Електронна реєстрація користувачів у базі та видача пластикового читацького квитка</a:t>
            </a:r>
          </a:p>
        </p:txBody>
      </p:sp>
      <p:sp>
        <p:nvSpPr>
          <p:cNvPr id="12" name="Выноска 1 (граница и черта) 11"/>
          <p:cNvSpPr/>
          <p:nvPr/>
        </p:nvSpPr>
        <p:spPr>
          <a:xfrm>
            <a:off x="4000500" y="3286125"/>
            <a:ext cx="2071688" cy="1000125"/>
          </a:xfrm>
          <a:prstGeom prst="accentBorderCallout1">
            <a:avLst>
              <a:gd name="adj1" fmla="val 18750"/>
              <a:gd name="adj2" fmla="val -8333"/>
              <a:gd name="adj3" fmla="val 17801"/>
              <a:gd name="adj4" fmla="val -2628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200" dirty="0">
                <a:solidFill>
                  <a:schemeClr val="tx1"/>
                </a:solidFill>
                <a:cs typeface="Times New Roman" pitchFamily="18" charset="0"/>
              </a:rPr>
              <a:t>Автоматизовані процеси обробки, обліку,  переміщення документів із застосуванням штрих-кодових технологій</a:t>
            </a:r>
            <a:endParaRPr lang="uk-UA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3" name="Выноска 1 (граница и черта) 12"/>
          <p:cNvSpPr/>
          <p:nvPr/>
        </p:nvSpPr>
        <p:spPr>
          <a:xfrm>
            <a:off x="4000500" y="4357688"/>
            <a:ext cx="2071688" cy="642937"/>
          </a:xfrm>
          <a:prstGeom prst="accentBorderCallout1">
            <a:avLst>
              <a:gd name="adj1" fmla="val 18750"/>
              <a:gd name="adj2" fmla="val -8333"/>
              <a:gd name="adj3" fmla="val -55244"/>
              <a:gd name="adj4" fmla="val -2728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sz="1200" dirty="0"/>
          </a:p>
          <a:p>
            <a:pPr algn="ctr">
              <a:defRPr/>
            </a:pPr>
            <a:r>
              <a:rPr lang="uk-UA" sz="1200" dirty="0">
                <a:solidFill>
                  <a:schemeClr val="tx1"/>
                </a:solidFill>
                <a:cs typeface="Times New Roman" pitchFamily="18" charset="0"/>
              </a:rPr>
              <a:t>Автоматизований процес видачі та повернення документів</a:t>
            </a:r>
          </a:p>
          <a:p>
            <a:pPr algn="ctr">
              <a:defRPr/>
            </a:pPr>
            <a:endParaRPr lang="uk-UA" dirty="0"/>
          </a:p>
        </p:txBody>
      </p:sp>
      <p:sp>
        <p:nvSpPr>
          <p:cNvPr id="14" name="Выноска 1 (граница и черта) 13"/>
          <p:cNvSpPr/>
          <p:nvPr/>
        </p:nvSpPr>
        <p:spPr>
          <a:xfrm>
            <a:off x="4000500" y="5072063"/>
            <a:ext cx="2071688" cy="1571625"/>
          </a:xfrm>
          <a:prstGeom prst="accentBorderCallout1">
            <a:avLst>
              <a:gd name="adj1" fmla="val 18750"/>
              <a:gd name="adj2" fmla="val -8333"/>
              <a:gd name="adj3" fmla="val -42732"/>
              <a:gd name="adj4" fmla="val -3113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200" dirty="0">
                <a:solidFill>
                  <a:schemeClr val="tx1"/>
                </a:solidFill>
                <a:cs typeface="Times New Roman" pitchFamily="18" charset="0"/>
              </a:rPr>
              <a:t>Використання  користувачами особистого електронного формуляра для моніторингу історії видачі-повернення документів</a:t>
            </a: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610166">
            <a:off x="533983" y="1725658"/>
            <a:ext cx="1804453" cy="111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 l="24643" t="31721" r="11071" b="14285"/>
          <a:stretch>
            <a:fillRect/>
          </a:stretch>
        </p:blipFill>
        <p:spPr bwMode="auto">
          <a:xfrm>
            <a:off x="6215074" y="5072074"/>
            <a:ext cx="2428892" cy="15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3327" name="AutoShape 4" descr="&amp;Kcy;&amp;acy;&amp;rcy;&amp;tcy;&amp;icy;&amp;ncy;&amp;kcy;&amp;icy; &amp;pcy;&amp;ocy; &amp;zcy;&amp;acy;&amp;pcy;&amp;rcy;&amp;ocy;&amp;scy;&amp;ucy; &amp;shcy;&amp;tcy;&amp;rcy;&amp;icy;&amp;khcy;-&amp;kcy;&amp;ocy;&amp;dcy;&amp;ocy;&amp;vcy;&amp;iukcy; &amp;ncy;&amp;acy;&amp;kcy;&amp;lcy;&amp;iecy;&amp;jcy;&amp;kcy;&amp;icy;"/>
          <p:cNvSpPr>
            <a:spLocks noChangeAspect="1" noChangeArrowheads="1"/>
          </p:cNvSpPr>
          <p:nvPr/>
        </p:nvSpPr>
        <p:spPr bwMode="auto">
          <a:xfrm>
            <a:off x="155575" y="-1790700"/>
            <a:ext cx="32289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/>
          </a:p>
        </p:txBody>
      </p:sp>
      <p:pic>
        <p:nvPicPr>
          <p:cNvPr id="2054" name="Picture 6" descr="C:\Documents and Settings\sekretar\Рабочий стол\На стенд_структура НБ_18\Відділ комплектування документів\Сектор обліку документів та списання\08_Відділ наукової обробки літератури та організації каталогів.jpg"/>
          <p:cNvPicPr>
            <a:picLocks noChangeAspect="1" noChangeArrowheads="1"/>
          </p:cNvPicPr>
          <p:nvPr/>
        </p:nvPicPr>
        <p:blipFill>
          <a:blip r:embed="rId7"/>
          <a:srcRect l="31469" t="27488" r="38690" b="31281"/>
          <a:stretch>
            <a:fillRect/>
          </a:stretch>
        </p:blipFill>
        <p:spPr bwMode="auto">
          <a:xfrm>
            <a:off x="6215074" y="3286123"/>
            <a:ext cx="2428892" cy="1760067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55" name="Picture 7" descr="C:\Documents and Settings\sekretar\Рабочий стол\На стенд_структура НБ_18\Відділ обслуговування навчальної літературою\Сектор абонементів\Абонемент навчальної літератури\Абонемент навчальної літератури.JPG"/>
          <p:cNvPicPr>
            <a:picLocks noChangeAspect="1" noChangeArrowheads="1"/>
          </p:cNvPicPr>
          <p:nvPr/>
        </p:nvPicPr>
        <p:blipFill>
          <a:blip r:embed="rId8" cstate="print"/>
          <a:srcRect l="22760" t="5967" r="15496" b="8670"/>
          <a:stretch>
            <a:fillRect/>
          </a:stretch>
        </p:blipFill>
        <p:spPr bwMode="auto">
          <a:xfrm>
            <a:off x="500034" y="4572007"/>
            <a:ext cx="2928958" cy="221812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3330" name="Picture 39" descr="БИБЛИОТЕКА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313" y="0"/>
            <a:ext cx="14287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кругленный прямоугольник 21"/>
          <p:cNvSpPr/>
          <p:nvPr/>
        </p:nvSpPr>
        <p:spPr>
          <a:xfrm>
            <a:off x="357188" y="3071813"/>
            <a:ext cx="3071812" cy="142875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АВТОМАТИЗОВАНА БІБЛІОТЕЧНА ІНФОРМАЦІЙНА СИСТЕМА </a:t>
            </a:r>
            <a:r>
              <a:rPr lang="uk-UA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“УФД-БІБЛІОТЕКА”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2071688" y="0"/>
            <a:ext cx="6615112" cy="1143000"/>
          </a:xfrm>
        </p:spPr>
        <p:txBody>
          <a:bodyPr/>
          <a:lstStyle/>
          <a:p>
            <a:r>
              <a:rPr lang="uk-UA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Необмежений доступ до інформації через електронний каталог</a:t>
            </a:r>
            <a:endParaRPr lang="ru-RU" sz="28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 l="14464" t="12143" r="14139" b="13397"/>
          <a:stretch>
            <a:fillRect/>
          </a:stretch>
        </p:blipFill>
        <p:spPr bwMode="auto">
          <a:xfrm>
            <a:off x="1928794" y="1214422"/>
            <a:ext cx="7215206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9" name="Picture 39" descr="БИБЛИОТЕ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0"/>
            <a:ext cx="15716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Скругленная прямоугольная выноска 7"/>
          <p:cNvSpPr>
            <a:spLocks noChangeArrowheads="1"/>
          </p:cNvSpPr>
          <p:nvPr/>
        </p:nvSpPr>
        <p:spPr bwMode="auto">
          <a:xfrm>
            <a:off x="7143750" y="4714875"/>
            <a:ext cx="1771650" cy="1857375"/>
          </a:xfrm>
          <a:prstGeom prst="wedgeRoundRectCallout">
            <a:avLst>
              <a:gd name="adj1" fmla="val -50241"/>
              <a:gd name="adj2" fmla="val -22222"/>
              <a:gd name="adj3" fmla="val 16667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uk-UA" sz="1400">
                <a:cs typeface="Times New Roman" pitchFamily="18" charset="0"/>
              </a:rPr>
              <a:t>Пошук документа в електронному каталозі фонду бібліотеки за різними критеріями</a:t>
            </a:r>
          </a:p>
        </p:txBody>
      </p:sp>
      <p:sp>
        <p:nvSpPr>
          <p:cNvPr id="16391" name="TextBox 8"/>
          <p:cNvSpPr txBox="1">
            <a:spLocks noChangeArrowheads="1"/>
          </p:cNvSpPr>
          <p:nvPr/>
        </p:nvSpPr>
        <p:spPr bwMode="auto">
          <a:xfrm>
            <a:off x="7500938" y="5286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11" name="Скругленный прямоугольник 10"/>
          <p:cNvSpPr/>
          <p:nvPr/>
        </p:nvSpPr>
        <p:spPr>
          <a:xfrm rot="16200000">
            <a:off x="-785813" y="3000376"/>
            <a:ext cx="3643313" cy="135731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АВТОМАТИЗОВАНА БІБЛІОТЕЧНА ІНФОРМАЦІЙНА СИСТЕМА </a:t>
            </a:r>
            <a:r>
              <a:rPr lang="uk-UA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“УФД-БІБЛІОТЕКА”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>
          <a:xfrm>
            <a:off x="2000250" y="0"/>
            <a:ext cx="6929438" cy="1000125"/>
          </a:xfrm>
        </p:spPr>
        <p:txBody>
          <a:bodyPr/>
          <a:lstStyle/>
          <a:p>
            <a:r>
              <a:rPr lang="uk-UA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 електронного каталогу</a:t>
            </a:r>
            <a:endParaRPr lang="ru-RU" sz="40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9"/>
          <p:cNvPicPr>
            <a:picLocks noChangeAspect="1" noChangeArrowheads="1"/>
          </p:cNvPicPr>
          <p:nvPr/>
        </p:nvPicPr>
        <p:blipFill>
          <a:blip r:embed="rId3"/>
          <a:srcRect l="5260" t="60715" r="73827" b="20000"/>
          <a:stretch>
            <a:fillRect/>
          </a:stretch>
        </p:blipFill>
        <p:spPr bwMode="auto">
          <a:xfrm>
            <a:off x="2143125" y="3357563"/>
            <a:ext cx="435768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5" descr="http://cls.ks.ua/wp-content/uploads/laptop_no_backgroun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143636" y="357166"/>
            <a:ext cx="3000364" cy="2639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300000" lon="0" rev="0"/>
            </a:camera>
            <a:lightRig rig="threePt" dir="t"/>
          </a:scene3d>
        </p:spPr>
      </p:pic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3"/>
          <a:srcRect l="1607" t="25714" r="64642" b="48570"/>
          <a:stretch>
            <a:fillRect/>
          </a:stretch>
        </p:blipFill>
        <p:spPr bwMode="auto">
          <a:xfrm>
            <a:off x="2143125" y="1214438"/>
            <a:ext cx="4071938" cy="23272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415" name="Picture 39" descr="БИБЛИОТЕ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0"/>
            <a:ext cx="15716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 rot="16200000">
            <a:off x="-857250" y="3000375"/>
            <a:ext cx="3643313" cy="135731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16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АВТОМАТИЗОВАНА БІБЛІОТЕЧНА ІНФОРМАЦІЙНА СИСТЕМА </a:t>
            </a:r>
            <a:r>
              <a:rPr lang="uk-UA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“УФД-БІБЛІОТЕКА”</a:t>
            </a:r>
          </a:p>
        </p:txBody>
      </p:sp>
      <p:pic>
        <p:nvPicPr>
          <p:cNvPr id="17417" name="Picture 1"/>
          <p:cNvPicPr>
            <a:picLocks noChangeAspect="1" noChangeArrowheads="1"/>
          </p:cNvPicPr>
          <p:nvPr/>
        </p:nvPicPr>
        <p:blipFill>
          <a:blip r:embed="rId6"/>
          <a:srcRect l="33749" t="45714" r="54465" b="15714"/>
          <a:stretch>
            <a:fillRect/>
          </a:stretch>
        </p:blipFill>
        <p:spPr bwMode="auto">
          <a:xfrm>
            <a:off x="6500813" y="2786063"/>
            <a:ext cx="1643062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2000250" y="0"/>
            <a:ext cx="7143750" cy="1000125"/>
          </a:xfrm>
        </p:spPr>
        <p:txBody>
          <a:bodyPr/>
          <a:lstStyle/>
          <a:p>
            <a:r>
              <a:rPr lang="uk-UA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Передплачені інформаційні ресурси</a:t>
            </a:r>
            <a:endParaRPr lang="ru-RU" sz="32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/>
          <a:srcRect l="10178" t="22142" r="56607" b="33571"/>
          <a:stretch>
            <a:fillRect/>
          </a:stretch>
        </p:blipFill>
        <p:spPr bwMode="auto">
          <a:xfrm>
            <a:off x="214282" y="1857364"/>
            <a:ext cx="1571668" cy="15716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629" name="Picture 39" descr="БИБЛИОТЕ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-214313"/>
            <a:ext cx="1571625" cy="2216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5"/>
          <a:srcRect l="25714" t="35715" r="63036" b="55714"/>
          <a:stretch>
            <a:fillRect/>
          </a:stretch>
        </p:blipFill>
        <p:spPr bwMode="auto">
          <a:xfrm>
            <a:off x="285750" y="3714750"/>
            <a:ext cx="1500188" cy="857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6"/>
          <a:srcRect l="14107" t="12143" r="30714" b="26057"/>
          <a:stretch>
            <a:fillRect/>
          </a:stretch>
        </p:blipFill>
        <p:spPr bwMode="auto">
          <a:xfrm>
            <a:off x="2000232" y="857231"/>
            <a:ext cx="7143768" cy="6000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7"/>
          <a:srcRect l="8426" t="11428" r="32321" b="35903"/>
          <a:stretch>
            <a:fillRect/>
          </a:stretch>
        </p:blipFill>
        <p:spPr bwMode="auto">
          <a:xfrm>
            <a:off x="4214810" y="3571877"/>
            <a:ext cx="4929190" cy="3286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24107" t="19286" r="26333" b="15000"/>
          <a:stretch>
            <a:fillRect/>
          </a:stretch>
        </p:blipFill>
        <p:spPr bwMode="auto">
          <a:xfrm>
            <a:off x="6643702" y="3571876"/>
            <a:ext cx="2286016" cy="2400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 l="24107" t="19286" r="9464" b="15000"/>
          <a:stretch>
            <a:fillRect/>
          </a:stretch>
        </p:blipFill>
        <p:spPr bwMode="auto">
          <a:xfrm>
            <a:off x="2143108" y="1571612"/>
            <a:ext cx="4429156" cy="3467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557" name="Заголовок 1"/>
          <p:cNvSpPr>
            <a:spLocks noGrp="1"/>
          </p:cNvSpPr>
          <p:nvPr>
            <p:ph type="title"/>
          </p:nvPr>
        </p:nvSpPr>
        <p:spPr>
          <a:xfrm>
            <a:off x="1500188" y="0"/>
            <a:ext cx="7329487" cy="1143000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МЕТОДИЧНІ МАТЕРІАЛИ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НА САЙТІ БІБЛІОТЕКИ</a:t>
            </a:r>
          </a:p>
        </p:txBody>
      </p:sp>
      <p:pic>
        <p:nvPicPr>
          <p:cNvPr id="23559" name="Picture 39" descr="БИБЛИОТЕ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0"/>
            <a:ext cx="15716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/>
          <a:srcRect l="31786" t="25714" r="34158" b="38929"/>
          <a:stretch>
            <a:fillRect/>
          </a:stretch>
        </p:blipFill>
        <p:spPr bwMode="auto">
          <a:xfrm>
            <a:off x="6643702" y="1142984"/>
            <a:ext cx="2272145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561" name="Скругленная прямоугольная выноска 7"/>
          <p:cNvSpPr>
            <a:spLocks noChangeArrowheads="1"/>
          </p:cNvSpPr>
          <p:nvPr/>
        </p:nvSpPr>
        <p:spPr bwMode="auto">
          <a:xfrm>
            <a:off x="357188" y="1928813"/>
            <a:ext cx="1500187" cy="1071562"/>
          </a:xfrm>
          <a:prstGeom prst="wedgeRoundRectCallout">
            <a:avLst>
              <a:gd name="adj1" fmla="val 52736"/>
              <a:gd name="adj2" fmla="val 66639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uk-UA"/>
              <a:t>Станом</a:t>
            </a:r>
          </a:p>
          <a:p>
            <a:pPr algn="ctr"/>
            <a:r>
              <a:rPr lang="uk-UA"/>
              <a:t>на</a:t>
            </a:r>
          </a:p>
          <a:p>
            <a:pPr algn="ctr"/>
            <a:r>
              <a:rPr lang="uk-UA"/>
              <a:t>01.04.19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15625" t="24286" r="47321" b="33571"/>
          <a:stretch>
            <a:fillRect/>
          </a:stretch>
        </p:blipFill>
        <p:spPr bwMode="auto">
          <a:xfrm>
            <a:off x="142844" y="285728"/>
            <a:ext cx="8715436" cy="6195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uk-UA" sz="2400" dirty="0" smtClean="0"/>
              <a:t>Розміщення ресурсу</a:t>
            </a:r>
            <a:r>
              <a:rPr lang="en-US" sz="2400" dirty="0" smtClean="0"/>
              <a:t> </a:t>
            </a:r>
            <a:r>
              <a:rPr lang="uk-UA" sz="2400" dirty="0" smtClean="0"/>
              <a:t>з бази </a:t>
            </a:r>
            <a:r>
              <a:rPr lang="uk-UA" sz="2400" dirty="0" err="1" smtClean="0"/>
              <a:t>“Методичні</a:t>
            </a:r>
            <a:r>
              <a:rPr lang="uk-UA" sz="2400" dirty="0" smtClean="0"/>
              <a:t> </a:t>
            </a:r>
            <a:r>
              <a:rPr lang="uk-UA" sz="2400" dirty="0" err="1" smtClean="0"/>
              <a:t>матеріали”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uk-UA" sz="2400" dirty="0" smtClean="0"/>
              <a:t>у систему “</a:t>
            </a:r>
            <a:r>
              <a:rPr lang="en-US" sz="2400" dirty="0" err="1" smtClean="0"/>
              <a:t>Moodle</a:t>
            </a:r>
            <a:r>
              <a:rPr lang="uk-UA" sz="2400" dirty="0" smtClean="0"/>
              <a:t>”</a:t>
            </a:r>
            <a:endParaRPr lang="uk-UA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 l="5803" t="27143" r="50447" b="21428"/>
          <a:stretch>
            <a:fillRect/>
          </a:stretch>
        </p:blipFill>
        <p:spPr bwMode="auto">
          <a:xfrm>
            <a:off x="928662" y="1142984"/>
            <a:ext cx="700092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 l="7143" t="17143" r="51785" b="28571"/>
          <a:stretch>
            <a:fillRect/>
          </a:stretch>
        </p:blipFill>
        <p:spPr bwMode="auto">
          <a:xfrm>
            <a:off x="714348" y="142852"/>
            <a:ext cx="7929618" cy="655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 l="5803" t="30000" r="51339" b="37143"/>
          <a:stretch>
            <a:fillRect/>
          </a:stretch>
        </p:blipFill>
        <p:spPr bwMode="auto">
          <a:xfrm>
            <a:off x="214282" y="500042"/>
            <a:ext cx="879619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 l="5803" t="16428" r="52679" b="10000"/>
          <a:stretch>
            <a:fillRect/>
          </a:stretch>
        </p:blipFill>
        <p:spPr bwMode="auto">
          <a:xfrm>
            <a:off x="1214414" y="53722"/>
            <a:ext cx="6143668" cy="6804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 l="5803" t="27143" r="51786" b="17143"/>
          <a:stretch>
            <a:fillRect/>
          </a:stretch>
        </p:blipFill>
        <p:spPr bwMode="auto">
          <a:xfrm>
            <a:off x="500034" y="142852"/>
            <a:ext cx="8001056" cy="656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l="5803" t="23571" r="51339" b="27857"/>
          <a:stretch>
            <a:fillRect/>
          </a:stretch>
        </p:blipFill>
        <p:spPr bwMode="auto">
          <a:xfrm>
            <a:off x="142843" y="142852"/>
            <a:ext cx="8774267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l="5803" t="17857" r="52232" b="33571"/>
          <a:stretch>
            <a:fillRect/>
          </a:stretch>
        </p:blipFill>
        <p:spPr bwMode="auto">
          <a:xfrm>
            <a:off x="214281" y="142852"/>
            <a:ext cx="8788975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 l="4911" t="20714" r="51785" b="6428"/>
          <a:stretch>
            <a:fillRect/>
          </a:stretch>
        </p:blipFill>
        <p:spPr bwMode="auto">
          <a:xfrm>
            <a:off x="1285852" y="0"/>
            <a:ext cx="6429420" cy="676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 l="5357" t="25000" r="51339" b="11428"/>
          <a:stretch>
            <a:fillRect/>
          </a:stretch>
        </p:blipFill>
        <p:spPr bwMode="auto">
          <a:xfrm>
            <a:off x="1000100" y="357166"/>
            <a:ext cx="692948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 l="5357" t="30714" r="51786" b="12143"/>
          <a:stretch>
            <a:fillRect/>
          </a:stretch>
        </p:blipFill>
        <p:spPr bwMode="auto">
          <a:xfrm>
            <a:off x="714348" y="142852"/>
            <a:ext cx="7843892" cy="653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1988" name="AutoShape 2" descr="Результат пошуку зображень за запитом &quot;уба банер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9" name="AutoShape 4" descr="Результат пошуку зображень за запитом &quot;уба банер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990" name="Picture 2" descr="http://iran-banner.com/Portals/0/productimages/208844_08b9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000504"/>
            <a:ext cx="157162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1" name="Прямоугольник 6"/>
          <p:cNvSpPr>
            <a:spLocks noChangeArrowheads="1"/>
          </p:cNvSpPr>
          <p:nvPr/>
        </p:nvSpPr>
        <p:spPr bwMode="auto">
          <a:xfrm>
            <a:off x="2286000" y="28289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4"/>
          <a:srcRect l="19286" t="32143" r="65178" b="40714"/>
          <a:stretch>
            <a:fillRect/>
          </a:stretch>
        </p:blipFill>
        <p:spPr bwMode="auto">
          <a:xfrm>
            <a:off x="214282" y="1928802"/>
            <a:ext cx="158103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572396" cy="1143000"/>
          </a:xfrm>
        </p:spPr>
        <p:txBody>
          <a:bodyPr/>
          <a:lstStyle/>
          <a:p>
            <a:r>
              <a:rPr lang="uk-UA" sz="4000" b="1" u="sng" dirty="0" smtClean="0">
                <a:latin typeface="Century Schoolbook" pitchFamily="18" charset="0"/>
              </a:rPr>
              <a:t>Відповідальність за порушення академічної доброчесності</a:t>
            </a:r>
            <a:endParaRPr lang="uk-UA" sz="4000" b="1" u="sng" dirty="0">
              <a:latin typeface="Century Schoolbook" pitchFamily="18" charset="0"/>
            </a:endParaRPr>
          </a:p>
        </p:txBody>
      </p:sp>
      <p:sp>
        <p:nvSpPr>
          <p:cNvPr id="12" name="Заголовок 10"/>
          <p:cNvSpPr txBox="1">
            <a:spLocks/>
          </p:cNvSpPr>
          <p:nvPr/>
        </p:nvSpPr>
        <p:spPr bwMode="auto">
          <a:xfrm>
            <a:off x="2071670" y="1785926"/>
            <a:ext cx="707233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entury Schoolbook" pitchFamily="18" charset="0"/>
              <a:ea typeface="+mj-ea"/>
              <a:cs typeface="+mj-cs"/>
            </a:endParaRPr>
          </a:p>
        </p:txBody>
      </p:sp>
      <p:sp>
        <p:nvSpPr>
          <p:cNvPr id="13" name="Заголовок 10"/>
          <p:cNvSpPr txBox="1">
            <a:spLocks/>
          </p:cNvSpPr>
          <p:nvPr/>
        </p:nvSpPr>
        <p:spPr bwMode="auto">
          <a:xfrm>
            <a:off x="2071670" y="1928802"/>
            <a:ext cx="685804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just">
              <a:buFontTx/>
              <a:buChar char="-"/>
            </a:pPr>
            <a:r>
              <a:rPr lang="ru-RU" sz="2000" dirty="0" smtClean="0">
                <a:latin typeface="Century Schoolbook" pitchFamily="18" charset="0"/>
              </a:rPr>
              <a:t>відмова у присудженні наукового ступеня </a:t>
            </a:r>
            <a:r>
              <a:rPr lang="ru-RU" sz="2000" dirty="0" err="1" smtClean="0">
                <a:latin typeface="Century Schoolbook" pitchFamily="18" charset="0"/>
              </a:rPr>
              <a:t>чи</a:t>
            </a:r>
            <a:r>
              <a:rPr lang="ru-RU" sz="2000" dirty="0" smtClean="0">
                <a:latin typeface="Century Schoolbook" pitchFamily="18" charset="0"/>
              </a:rPr>
              <a:t> присвоєнні вченого звання;</a:t>
            </a:r>
          </a:p>
          <a:p>
            <a:pPr lvl="0" algn="just"/>
            <a:endParaRPr lang="ru-RU" sz="2000" dirty="0" smtClean="0">
              <a:latin typeface="Century Schoolbook" pitchFamily="18" charset="0"/>
            </a:endParaRPr>
          </a:p>
          <a:p>
            <a:pPr lvl="0" algn="just">
              <a:buFontTx/>
              <a:buChar char="-"/>
            </a:pPr>
            <a:r>
              <a:rPr lang="ru-RU" sz="2000" dirty="0" smtClean="0">
                <a:latin typeface="Century Schoolbook" pitchFamily="18" charset="0"/>
              </a:rPr>
              <a:t>позбавлення присудженого наукового (освітньо-творчого) ступеня </a:t>
            </a:r>
            <a:r>
              <a:rPr lang="ru-RU" sz="2000" dirty="0" err="1" smtClean="0">
                <a:latin typeface="Century Schoolbook" pitchFamily="18" charset="0"/>
              </a:rPr>
              <a:t>чи</a:t>
            </a:r>
            <a:r>
              <a:rPr lang="ru-RU" sz="2000" dirty="0" smtClean="0">
                <a:latin typeface="Century Schoolbook" pitchFamily="18" charset="0"/>
              </a:rPr>
              <a:t> присвоєного вченого звання;</a:t>
            </a:r>
          </a:p>
          <a:p>
            <a:pPr lvl="0" algn="just"/>
            <a:endParaRPr lang="ru-RU" sz="2000" dirty="0" smtClean="0">
              <a:latin typeface="Century Schoolbook" pitchFamily="18" charset="0"/>
            </a:endParaRPr>
          </a:p>
          <a:p>
            <a:pPr lvl="0" algn="just">
              <a:buFontTx/>
              <a:buChar char="-"/>
            </a:pPr>
            <a:r>
              <a:rPr lang="uk-UA" sz="2000" dirty="0" smtClean="0">
                <a:latin typeface="Century Schoolbook" pitchFamily="18" charset="0"/>
              </a:rPr>
              <a:t>відмова в присвоєнні або позбавлення присвоєного педагогічного звання, кваліфікаційної категорії;</a:t>
            </a:r>
          </a:p>
          <a:p>
            <a:pPr lvl="0" algn="just"/>
            <a:endParaRPr lang="ru-RU" sz="2000" dirty="0" smtClean="0">
              <a:latin typeface="Century Schoolbook" pitchFamily="18" charset="0"/>
            </a:endParaRPr>
          </a:p>
          <a:p>
            <a:pPr lvl="0" algn="just">
              <a:buFontTx/>
              <a:buChar char="-"/>
            </a:pPr>
            <a:r>
              <a:rPr lang="ru-RU" sz="2000" dirty="0" smtClean="0">
                <a:latin typeface="Century Schoolbook" pitchFamily="18" charset="0"/>
              </a:rPr>
              <a:t>позбавлення права </a:t>
            </a:r>
            <a:r>
              <a:rPr lang="ru-RU" sz="2000" dirty="0" err="1" smtClean="0">
                <a:latin typeface="Century Schoolbook" pitchFamily="18" charset="0"/>
              </a:rPr>
              <a:t>брати</a:t>
            </a:r>
            <a:r>
              <a:rPr lang="ru-RU" sz="2000" dirty="0" smtClean="0">
                <a:latin typeface="Century Schoolbook" pitchFamily="18" charset="0"/>
              </a:rPr>
              <a:t> участь у </a:t>
            </a:r>
            <a:r>
              <a:rPr lang="ru-RU" sz="2000" dirty="0" err="1" smtClean="0">
                <a:latin typeface="Century Schoolbook" pitchFamily="18" charset="0"/>
              </a:rPr>
              <a:t>роботі</a:t>
            </a:r>
            <a:r>
              <a:rPr lang="ru-RU" sz="2000" dirty="0" smtClean="0">
                <a:latin typeface="Century Schoolbook" pitchFamily="18" charset="0"/>
              </a:rPr>
              <a:t> </a:t>
            </a:r>
            <a:r>
              <a:rPr lang="ru-RU" sz="2000" dirty="0" err="1" smtClean="0">
                <a:latin typeface="Century Schoolbook" pitchFamily="18" charset="0"/>
              </a:rPr>
              <a:t>визначених</a:t>
            </a:r>
            <a:r>
              <a:rPr lang="ru-RU" sz="2000" dirty="0" smtClean="0">
                <a:latin typeface="Century Schoolbook" pitchFamily="18" charset="0"/>
              </a:rPr>
              <a:t> законом </a:t>
            </a:r>
            <a:r>
              <a:rPr lang="ru-RU" sz="2000" dirty="0" err="1" smtClean="0">
                <a:latin typeface="Century Schoolbook" pitchFamily="18" charset="0"/>
              </a:rPr>
              <a:t>органів</a:t>
            </a:r>
            <a:r>
              <a:rPr lang="ru-RU" sz="2000" dirty="0" smtClean="0">
                <a:latin typeface="Century Schoolbook" pitchFamily="18" charset="0"/>
              </a:rPr>
              <a:t> </a:t>
            </a:r>
            <a:r>
              <a:rPr lang="ru-RU" sz="2000" dirty="0" err="1" smtClean="0">
                <a:latin typeface="Century Schoolbook" pitchFamily="18" charset="0"/>
              </a:rPr>
              <a:t>чи</a:t>
            </a:r>
            <a:r>
              <a:rPr lang="ru-RU" sz="2000" dirty="0" smtClean="0">
                <a:latin typeface="Century Schoolbook" pitchFamily="18" charset="0"/>
              </a:rPr>
              <a:t> </a:t>
            </a:r>
            <a:r>
              <a:rPr lang="ru-RU" sz="2000" dirty="0" err="1" smtClean="0">
                <a:latin typeface="Century Schoolbook" pitchFamily="18" charset="0"/>
              </a:rPr>
              <a:t>займати</a:t>
            </a:r>
            <a:r>
              <a:rPr lang="ru-RU" sz="2000" dirty="0" smtClean="0">
                <a:latin typeface="Century Schoolbook" pitchFamily="18" charset="0"/>
              </a:rPr>
              <a:t> </a:t>
            </a:r>
            <a:r>
              <a:rPr lang="ru-RU" sz="2000" dirty="0" err="1" smtClean="0">
                <a:latin typeface="Century Schoolbook" pitchFamily="18" charset="0"/>
              </a:rPr>
              <a:t>визначені</a:t>
            </a:r>
            <a:r>
              <a:rPr lang="ru-RU" sz="2000" dirty="0" smtClean="0">
                <a:latin typeface="Century Schoolbook" pitchFamily="18" charset="0"/>
              </a:rPr>
              <a:t> </a:t>
            </a:r>
            <a:r>
              <a:rPr lang="ru-RU" sz="2000" dirty="0" err="1" smtClean="0">
                <a:latin typeface="Century Schoolbook" pitchFamily="18" charset="0"/>
              </a:rPr>
              <a:t>законом</a:t>
            </a:r>
            <a:r>
              <a:rPr lang="ru-RU" sz="2000" dirty="0" smtClean="0">
                <a:latin typeface="Century Schoolbook" pitchFamily="18" charset="0"/>
              </a:rPr>
              <a:t> посади.</a:t>
            </a:r>
            <a:endParaRPr lang="ru-RU" sz="2000" dirty="0">
              <a:latin typeface="Century Schoolbook" pitchFamily="18" charset="0"/>
            </a:endParaRPr>
          </a:p>
        </p:txBody>
      </p:sp>
      <p:pic>
        <p:nvPicPr>
          <p:cNvPr id="14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5"/>
          <a:srcRect t="7858" b="16186"/>
          <a:stretch>
            <a:fillRect/>
          </a:stretch>
        </p:blipFill>
        <p:spPr bwMode="auto">
          <a:xfrm>
            <a:off x="0" y="0"/>
            <a:ext cx="1928826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smtClean="0"/>
          </a:p>
        </p:txBody>
      </p:sp>
      <p:sp>
        <p:nvSpPr>
          <p:cNvPr id="471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smtClean="0"/>
          </a:p>
        </p:txBody>
      </p:sp>
      <p:pic>
        <p:nvPicPr>
          <p:cNvPr id="68610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t="43768" r="58963"/>
          <a:stretch>
            <a:fillRect/>
          </a:stretch>
        </p:blipFill>
        <p:spPr bwMode="auto">
          <a:xfrm>
            <a:off x="-1" y="26614"/>
            <a:ext cx="9144001" cy="68313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785938" y="928688"/>
            <a:ext cx="657225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uk-UA" sz="3200" kern="0" dirty="0">
                <a:latin typeface="Times New Roman" pitchFamily="18" charset="0"/>
                <a:ea typeface="+mj-ea"/>
                <a:cs typeface="Times New Roman" pitchFamily="18" charset="0"/>
              </a:rPr>
              <a:t>КОНЦЕПЦІЯ РОЗВИТКУ</a:t>
            </a:r>
            <a:br>
              <a:rPr lang="uk-UA" sz="3200" kern="0" dirty="0"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uk-UA" sz="3200" kern="0" dirty="0">
                <a:latin typeface="Times New Roman" pitchFamily="18" charset="0"/>
                <a:ea typeface="+mj-ea"/>
                <a:cs typeface="Times New Roman" pitchFamily="18" charset="0"/>
              </a:rPr>
              <a:t>на період 2015-2020 рр.</a:t>
            </a:r>
            <a:endParaRPr lang="ru-RU" sz="3200" kern="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214282" y="214290"/>
            <a:ext cx="8715375" cy="6357937"/>
          </a:xfrm>
          <a:prstGeom prst="roundRect">
            <a:avLst/>
          </a:prstGeom>
          <a:gradFill>
            <a:gsLst>
              <a:gs pos="0">
                <a:srgbClr val="FFC000"/>
              </a:gs>
              <a:gs pos="35000">
                <a:schemeClr val="bg1"/>
              </a:gs>
              <a:gs pos="100000">
                <a:schemeClr val="accent4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9600000" scaled="0"/>
          </a:gra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/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6000" spc="50" dirty="0" smtClean="0">
                <a:ln w="19050" cmpd="sng">
                  <a:solidFill>
                    <a:schemeClr val="tx2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ДЯКУЮ ЗА УВАГУ!</a:t>
            </a:r>
          </a:p>
          <a:p>
            <a:pPr algn="ctr">
              <a:defRPr/>
            </a:pPr>
            <a:endParaRPr lang="uk-UA" sz="6000" spc="50" dirty="0" smtClean="0">
              <a:ln w="19050" cmpd="sng">
                <a:solidFill>
                  <a:schemeClr val="tx2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sz="6000" spc="50" dirty="0" smtClean="0">
              <a:ln w="19050" cmpd="sng">
                <a:solidFill>
                  <a:schemeClr val="tx2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sz="2400" spc="50" dirty="0" smtClean="0">
              <a:ln w="19050" cmpd="sng">
                <a:solidFill>
                  <a:schemeClr val="tx2"/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sz="2400" spc="50" dirty="0" smtClean="0">
              <a:ln w="19050" cmpd="sng">
                <a:solidFill>
                  <a:schemeClr val="tx2"/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2000" spc="50" dirty="0" smtClean="0">
                <a:ln w="19050" cmpd="sng">
                  <a:solidFill>
                    <a:schemeClr val="tx2"/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25.01</a:t>
            </a:r>
            <a:r>
              <a:rPr lang="en-US" sz="2000" spc="50" dirty="0" smtClean="0">
                <a:ln w="19050" cmpd="sng">
                  <a:solidFill>
                    <a:schemeClr val="tx2"/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en-US" sz="2000" spc="50" dirty="0" err="1" smtClean="0">
                <a:ln w="19050" cmpd="sng">
                  <a:solidFill>
                    <a:schemeClr val="tx2"/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nusta.edu.ua</a:t>
            </a:r>
            <a:r>
              <a:rPr lang="en-US" sz="2000" spc="50" dirty="0" smtClean="0">
                <a:ln w="19050" cmpd="sng">
                  <a:solidFill>
                    <a:schemeClr val="tx2"/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endParaRPr lang="uk-UA" sz="2400" spc="50" dirty="0" smtClean="0">
              <a:ln w="19050" cmpd="sng">
                <a:solidFill>
                  <a:schemeClr val="tx2"/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sz="44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sz="440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uk-UA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endParaRPr lang="uk-UA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7112" name="AutoShape 11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155575" y="-1104900"/>
            <a:ext cx="40957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47113" name="AutoShape 13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155575" y="-1104900"/>
            <a:ext cx="40957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/>
          </a:p>
        </p:txBody>
      </p:sp>
      <p:pic>
        <p:nvPicPr>
          <p:cNvPr id="47118" name="Picture 14"/>
          <p:cNvPicPr>
            <a:picLocks noChangeAspect="1" noChangeArrowheads="1"/>
          </p:cNvPicPr>
          <p:nvPr/>
        </p:nvPicPr>
        <p:blipFill>
          <a:blip r:embed="rId4"/>
          <a:srcRect l="5893" t="38572" r="55000" b="33571"/>
          <a:stretch>
            <a:fillRect/>
          </a:stretch>
        </p:blipFill>
        <p:spPr bwMode="auto">
          <a:xfrm>
            <a:off x="2428860" y="2500305"/>
            <a:ext cx="4357718" cy="2328097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786050" y="6072206"/>
            <a:ext cx="29440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400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library.nusta.edu.ua</a:t>
            </a:r>
            <a:r>
              <a:rPr lang="uk-UA" sz="2800" dirty="0" smtClean="0"/>
              <a:t> </a:t>
            </a:r>
            <a:endParaRPr lang="uk-UA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63" y="214313"/>
            <a:ext cx="6929437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uk-UA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Зроби перший крок до академічної доброчесності з допомогою бібліотекарів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8" name="AutoShape 2" descr="Результат пошуку зображень за запитом &quot;уба банер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9" name="AutoShape 4" descr="Результат пошуку зображень за запитом &quot;уба банер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990" name="Picture 2" descr="http://iran-banner.com/Portals/0/productimages/208844_08b9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857625"/>
            <a:ext cx="157162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1" name="Прямоугольник 6"/>
          <p:cNvSpPr>
            <a:spLocks noChangeArrowheads="1"/>
          </p:cNvSpPr>
          <p:nvPr/>
        </p:nvSpPr>
        <p:spPr bwMode="auto">
          <a:xfrm>
            <a:off x="2286000" y="28289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4"/>
          <a:srcRect l="19286" t="32143" r="65178" b="40714"/>
          <a:stretch>
            <a:fillRect/>
          </a:stretch>
        </p:blipFill>
        <p:spPr bwMode="auto">
          <a:xfrm>
            <a:off x="214282" y="1714488"/>
            <a:ext cx="158103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5"/>
          <a:srcRect l="5893" t="17857" r="16964" b="6428"/>
          <a:stretch>
            <a:fillRect/>
          </a:stretch>
        </p:blipFill>
        <p:spPr bwMode="auto">
          <a:xfrm>
            <a:off x="2000232" y="1599393"/>
            <a:ext cx="7143768" cy="5258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6" cstate="print"/>
          <a:srcRect t="7858" b="16186"/>
          <a:stretch>
            <a:fillRect/>
          </a:stretch>
        </p:blipFill>
        <p:spPr bwMode="auto">
          <a:xfrm>
            <a:off x="0" y="0"/>
            <a:ext cx="1714480" cy="18414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&amp;Kcy;&amp;acy;&amp;rcy;&amp;tcy;&amp;icy;&amp;ncy;&amp;kcy;&amp;icy; &amp;pcy;&amp;ocy; &amp;zcy;&amp;acy;&amp;pcy;&amp;rcy;&amp;ocy;&amp;scy;&amp;ucy; library presentation"/>
          <p:cNvPicPr>
            <a:picLocks noChangeAspect="1" noChangeArrowheads="1"/>
          </p:cNvPicPr>
          <p:nvPr/>
        </p:nvPicPr>
        <p:blipFill>
          <a:blip r:embed="rId2"/>
          <a:srcRect r="24961"/>
          <a:stretch>
            <a:fillRect/>
          </a:stretch>
        </p:blipFill>
        <p:spPr bwMode="auto">
          <a:xfrm>
            <a:off x="-1" y="0"/>
            <a:ext cx="9144001" cy="685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5" y="214313"/>
            <a:ext cx="7215206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uk-UA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ПОСИЛАННЯ НА ДЖЕРЕЛА ІНФОРМАЦІЇ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8" name="AutoShape 2" descr="Результат пошуку зображень за запитом &quot;уба банер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9" name="AutoShape 4" descr="Результат пошуку зображень за запитом &quot;уба банер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1990" name="Picture 2" descr="http://iran-banner.com/Portals/0/productimages/208844_08b9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857625"/>
            <a:ext cx="157162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1" name="Прямоугольник 6"/>
          <p:cNvSpPr>
            <a:spLocks noChangeArrowheads="1"/>
          </p:cNvSpPr>
          <p:nvPr/>
        </p:nvSpPr>
        <p:spPr bwMode="auto">
          <a:xfrm>
            <a:off x="2286000" y="28289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4"/>
          <a:srcRect l="19286" t="32143" r="65178" b="40714"/>
          <a:stretch>
            <a:fillRect/>
          </a:stretch>
        </p:blipFill>
        <p:spPr bwMode="auto">
          <a:xfrm>
            <a:off x="214282" y="1714488"/>
            <a:ext cx="158103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5"/>
          <a:srcRect l="19643" t="36667" r="13839" b="13571"/>
          <a:stretch>
            <a:fillRect/>
          </a:stretch>
        </p:blipFill>
        <p:spPr bwMode="auto">
          <a:xfrm>
            <a:off x="2214546" y="1928802"/>
            <a:ext cx="672271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6" cstate="print"/>
          <a:srcRect t="7858" b="16186"/>
          <a:stretch>
            <a:fillRect/>
          </a:stretch>
        </p:blipFill>
        <p:spPr bwMode="auto">
          <a:xfrm>
            <a:off x="0" y="0"/>
            <a:ext cx="1714480" cy="18414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/>
          <a:lstStyle/>
          <a:p>
            <a:r>
              <a:rPr lang="uk-UA" sz="4000" b="1" dirty="0" smtClean="0">
                <a:latin typeface="Century Schoolbook" pitchFamily="18" charset="0"/>
              </a:rPr>
              <a:t>Деякі порушення академічної доброчесності у бібліографічному розрізі</a:t>
            </a:r>
            <a:endParaRPr lang="uk-UA" sz="4000" b="1" dirty="0">
              <a:latin typeface="Century Schoolbook" pitchFamily="18" charset="0"/>
            </a:endParaRPr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8297" t="34093" r="22378" b="32449"/>
          <a:stretch>
            <a:fillRect/>
          </a:stretch>
        </p:blipFill>
        <p:spPr bwMode="auto">
          <a:xfrm>
            <a:off x="214282" y="2428868"/>
            <a:ext cx="876125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8561</TotalTime>
  <Words>826</Words>
  <Application>Microsoft Office PowerPoint</Application>
  <PresentationFormat>Экран (4:3)</PresentationFormat>
  <Paragraphs>208</Paragraphs>
  <Slides>60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1" baseType="lpstr">
      <vt:lpstr>Оформление по умолчанию</vt:lpstr>
      <vt:lpstr>Слайд 1</vt:lpstr>
      <vt:lpstr>Слайд 2</vt:lpstr>
      <vt:lpstr>Поняття академічної доброчесності</vt:lpstr>
      <vt:lpstr>Порушення академічної доброчесності</vt:lpstr>
      <vt:lpstr>Слайд 5</vt:lpstr>
      <vt:lpstr>Відповідальність за порушення академічної доброчесності</vt:lpstr>
      <vt:lpstr>Зроби перший крок до академічної доброчесності з допомогою бібліотекарів</vt:lpstr>
      <vt:lpstr>ПОСИЛАННЯ НА ДЖЕРЕЛА ІНФОРМАЦІЇ</vt:lpstr>
      <vt:lpstr>Деякі порушення академічної доброчесності у бібліографічному розрізі</vt:lpstr>
      <vt:lpstr>Слайд 10</vt:lpstr>
      <vt:lpstr>Правила оформлення цитувань та посилань в Україні</vt:lpstr>
      <vt:lpstr> Загальні положення та правила складання БІБЛІОГРАФІЧНИХ ПОСИЛАНЬ (ДСТУ 8302:2015)</vt:lpstr>
      <vt:lpstr>Загальні положення та правила складання БІБЛІОГРАФІЧНИХ ПОСИЛАНЬ (ДСТУ 8302:2015)</vt:lpstr>
      <vt:lpstr>Слайд 14</vt:lpstr>
      <vt:lpstr>Слайд 15</vt:lpstr>
      <vt:lpstr>Слайд 16</vt:lpstr>
      <vt:lpstr>Слайд 17</vt:lpstr>
      <vt:lpstr>Приклади посилань на електронні ресурси</vt:lpstr>
      <vt:lpstr>Деякі міжнародні стилі (правила) цитування джерел</vt:lpstr>
      <vt:lpstr>Міжнародні стилі цитувань, рекомендовані для оформлення дисертацій в Україні</vt:lpstr>
      <vt:lpstr>Слайд 21</vt:lpstr>
      <vt:lpstr>Слайд 22</vt:lpstr>
      <vt:lpstr>Слайд 23</vt:lpstr>
      <vt:lpstr> Приклад оформлення бібліографічного опису документу згідно із ДСТУ ГОСТ 7.1:2006 "Бібліографічний запис. Бібліографічний опис"  </vt:lpstr>
      <vt:lpstr>Бібліографічні менеджери</vt:lpstr>
      <vt:lpstr>Літературне і наукове редагування тексту</vt:lpstr>
      <vt:lpstr>Слайд 27</vt:lpstr>
      <vt:lpstr>Слайд 28</vt:lpstr>
      <vt:lpstr>Слайд 29</vt:lpstr>
      <vt:lpstr>ВІДКРИТИЙ ДОСТУП</vt:lpstr>
      <vt:lpstr>ВІДКРИТИЙ ДОСТУП: ВІД ІДЕЇ ДО РУХУ </vt:lpstr>
      <vt:lpstr>Журнали, які надають вільний безкоштовний доступ до своїх публікацій</vt:lpstr>
      <vt:lpstr>Архіви (репозитарії) відкритого доступу </vt:lpstr>
      <vt:lpstr>Основні завдання репозитаріїв відкритого доступу </vt:lpstr>
      <vt:lpstr>Інституційний репозитарій</vt:lpstr>
      <vt:lpstr>Наповнення Інституційного репозитарію у розрізі видів документів</vt:lpstr>
      <vt:lpstr>Авторське право на твір</vt:lpstr>
      <vt:lpstr>Свідоцтва про авторське право на твір на сайті бібліотеки університету</vt:lpstr>
      <vt:lpstr>Реєстр свідоцтв про авторське право на твір 25.01@nusta.edu.ua</vt:lpstr>
      <vt:lpstr>НА ДОПОМОГУ НАУКОВЦЮ</vt:lpstr>
      <vt:lpstr>  WEB САЙТ БІБЛІОТЕКИ http://library.nusta.edu.ua або http://www.nusta.edu.ua  рубрика «Бібліотека».  </vt:lpstr>
      <vt:lpstr>Слайд 42</vt:lpstr>
      <vt:lpstr>Університет ДФС України у WoS</vt:lpstr>
      <vt:lpstr>Слайд 44</vt:lpstr>
      <vt:lpstr>Слайд 45</vt:lpstr>
      <vt:lpstr>Необмежений доступ до інформації через електронний каталог</vt:lpstr>
      <vt:lpstr>Структура  електронного каталогу</vt:lpstr>
      <vt:lpstr>Передплачені інформаційні ресурси</vt:lpstr>
      <vt:lpstr>МЕТОДИЧНІ МАТЕРІАЛИ НА САЙТІ БІБЛІОТЕКИ</vt:lpstr>
      <vt:lpstr>Розміщення ресурсу з бази “Методичні матеріали” у систему “Moodle”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sekretar</cp:lastModifiedBy>
  <cp:revision>543</cp:revision>
  <dcterms:created xsi:type="dcterms:W3CDTF">2012-01-23T09:13:57Z</dcterms:created>
  <dcterms:modified xsi:type="dcterms:W3CDTF">2019-06-19T11:09:39Z</dcterms:modified>
</cp:coreProperties>
</file>